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sldIdLst>
    <p:sldId id="256" r:id="rId2"/>
    <p:sldId id="257" r:id="rId3"/>
    <p:sldId id="258" r:id="rId4"/>
    <p:sldId id="259" r:id="rId5"/>
    <p:sldId id="275" r:id="rId6"/>
    <p:sldId id="260" r:id="rId7"/>
    <p:sldId id="261" r:id="rId8"/>
    <p:sldId id="265" r:id="rId9"/>
    <p:sldId id="262" r:id="rId10"/>
    <p:sldId id="263" r:id="rId11"/>
    <p:sldId id="264" r:id="rId12"/>
    <p:sldId id="271" r:id="rId13"/>
    <p:sldId id="269"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9666" autoAdjust="0"/>
  </p:normalViewPr>
  <p:slideViewPr>
    <p:cSldViewPr>
      <p:cViewPr>
        <p:scale>
          <a:sx n="60" d="100"/>
          <a:sy n="60" d="100"/>
        </p:scale>
        <p:origin x="-1542" y="-378"/>
      </p:cViewPr>
      <p:guideLst>
        <p:guide orient="horz" pos="2160"/>
        <p:guide pos="2880"/>
      </p:guideLst>
    </p:cSldViewPr>
  </p:slideViewPr>
  <p:outlineViewPr>
    <p:cViewPr>
      <p:scale>
        <a:sx n="33" d="100"/>
        <a:sy n="33" d="100"/>
      </p:scale>
      <p:origin x="0" y="129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69296-677D-41EE-8913-B74960865022}" type="datetimeFigureOut">
              <a:rPr lang="en-US" smtClean="0"/>
              <a:pPr/>
              <a:t>1/16/2014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550E4-43AD-4A4C-965D-C656E6EBBC7F}" type="slidenum">
              <a:rPr lang="en-US" smtClean="0"/>
              <a:pPr/>
              <a:t>‹#›</a:t>
            </a:fld>
            <a:endParaRPr lang="en-US" dirty="0"/>
          </a:p>
        </p:txBody>
      </p:sp>
    </p:spTree>
    <p:extLst>
      <p:ext uri="{BB962C8B-B14F-4D97-AF65-F5344CB8AC3E}">
        <p14:creationId xmlns:p14="http://schemas.microsoft.com/office/powerpoint/2010/main" val="365643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9550E4-43AD-4A4C-965D-C656E6EBBC7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D5E3CA0-089E-4D21-A7C6-B185AACC6FF7}"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D5E3CA0-089E-4D21-A7C6-B185AACC6FF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7B65EB-FFBE-4795-9660-A04E434773AA}" type="datetimeFigureOut">
              <a:rPr lang="en-US" smtClean="0"/>
              <a:pPr/>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E3CA0-089E-4D21-A7C6-B185AACC6FF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47B65EB-FFBE-4795-9660-A04E434773AA}" type="datetimeFigureOut">
              <a:rPr lang="en-US" smtClean="0"/>
              <a:pPr/>
              <a:t>1/16/2014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5E3CA0-089E-4D21-A7C6-B185AACC6FF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2999"/>
          </a:xfrm>
        </p:spPr>
        <p:txBody>
          <a:bodyPr>
            <a:noAutofit/>
          </a:bodyPr>
          <a:lstStyle/>
          <a:p>
            <a:pPr algn="l"/>
            <a:r>
              <a:rPr lang="en-US" sz="7200" dirty="0" smtClean="0">
                <a:latin typeface="Curlz MT" pitchFamily="82" charset="0"/>
              </a:rPr>
              <a:t>    SWEET YEARS</a:t>
            </a:r>
            <a:endParaRPr lang="en-US" sz="7200" dirty="0">
              <a:latin typeface="Curlz MT" pitchFamily="82" charset="0"/>
            </a:endParaRPr>
          </a:p>
        </p:txBody>
      </p:sp>
      <p:sp>
        <p:nvSpPr>
          <p:cNvPr id="3" name="Subtitle 2"/>
          <p:cNvSpPr>
            <a:spLocks noGrp="1"/>
          </p:cNvSpPr>
          <p:nvPr>
            <p:ph type="subTitle" idx="1"/>
          </p:nvPr>
        </p:nvSpPr>
        <p:spPr>
          <a:xfrm>
            <a:off x="533400" y="1219200"/>
            <a:ext cx="8153400" cy="5257800"/>
          </a:xfrm>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381000" y="1143000"/>
            <a:ext cx="4290765" cy="5334000"/>
          </a:xfrm>
          <a:prstGeom prst="rect">
            <a:avLst/>
          </a:prstGeom>
          <a:ln>
            <a:noFill/>
          </a:ln>
          <a:effectLst>
            <a:softEdge rad="112500"/>
          </a:effectLst>
        </p:spPr>
      </p:pic>
      <p:pic>
        <p:nvPicPr>
          <p:cNvPr id="7" name="Picture 2"/>
          <p:cNvPicPr>
            <a:picLocks noChangeAspect="1" noChangeArrowheads="1"/>
          </p:cNvPicPr>
          <p:nvPr/>
        </p:nvPicPr>
        <p:blipFill>
          <a:blip r:embed="rId3"/>
          <a:srcRect/>
          <a:stretch>
            <a:fillRect/>
          </a:stretch>
        </p:blipFill>
        <p:spPr bwMode="auto">
          <a:xfrm rot="10800000">
            <a:off x="4419598" y="1143000"/>
            <a:ext cx="4267201" cy="533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flipV="1">
            <a:off x="304800" y="304801"/>
            <a:ext cx="54102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bg1"/>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bg1"/>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bg1"/>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bg1"/>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bg1"/>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bg1"/>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bg1"/>
              </a:solidFill>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1371600" y="381000"/>
            <a:ext cx="5511800" cy="614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Gossip Girl             </a:t>
            </a:r>
            <a:r>
              <a:rPr lang="en-US" sz="1200" dirty="0" smtClean="0">
                <a:solidFill>
                  <a:schemeClr val="bg1"/>
                </a:solidFill>
              </a:rPr>
              <a:t>by</a:t>
            </a:r>
            <a:r>
              <a:rPr lang="en-US" sz="1300" dirty="0" smtClean="0">
                <a:solidFill>
                  <a:schemeClr val="bg1"/>
                </a:solidFill>
              </a:rPr>
              <a:t> </a:t>
            </a:r>
            <a:r>
              <a:rPr lang="en-US" sz="1300"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Kristina Hagelkris </a:t>
            </a:r>
            <a:r>
              <a:rPr lang="en-US"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p>
        </p:txBody>
      </p:sp>
      <p:sp>
        <p:nvSpPr>
          <p:cNvPr id="3" name="Rectangle 2"/>
          <p:cNvSpPr/>
          <p:nvPr/>
        </p:nvSpPr>
        <p:spPr>
          <a:xfrm>
            <a:off x="152400" y="1219199"/>
            <a:ext cx="8839200" cy="5909310"/>
          </a:xfrm>
          <a:prstGeom prst="rect">
            <a:avLst/>
          </a:prstGeom>
        </p:spPr>
        <p:txBody>
          <a:bodyPr wrap="square">
            <a:spAutoFit/>
          </a:bodyPr>
          <a:lstStyle/>
          <a:p>
            <a:pPr lvl="0" fontAlgn="base">
              <a:spcBef>
                <a:spcPct val="0"/>
              </a:spcBef>
              <a:spcAft>
                <a:spcPct val="0"/>
              </a:spcAft>
            </a:pPr>
            <a:endPar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fontAlgn="base">
              <a:spcBef>
                <a:spcPct val="0"/>
              </a:spcBef>
              <a:spcAft>
                <a:spcPct val="0"/>
              </a:spcAft>
            </a:pPr>
            <a:endPar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fontAlgn="base">
              <a:spcBef>
                <a:spcPct val="0"/>
              </a:spcBef>
              <a:spcAft>
                <a:spcPct val="0"/>
              </a:spcAft>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Gossip Girl is an American teen drama based on the book of the same name. The series begins with a return of Upper East Side “it” girl Serena Van Der Woodsen from mysterious stay at boarding school in Cornwall, Connecticut. </a:t>
            </a:r>
          </a:p>
          <a:p>
            <a:pPr lvl="0"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 series there is also a girl called Blair Waldorf, who plays the role of Serena’s best friend. Her nickname is “Queen B”.</a:t>
            </a:r>
          </a:p>
          <a:p>
            <a:pPr lvl="0"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 story also follows Chuck Bass, the bad boy of the Upper East Side.</a:t>
            </a:r>
          </a:p>
          <a:p>
            <a:pPr lvl="0"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“Golden boy” Nate Archibald, Chuck’s best friend and Blair’s boyfriend for many years.</a:t>
            </a:r>
          </a:p>
          <a:p>
            <a:pPr lvl="0"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Other characters of the turbulent Manhattan scene are: Dan Humpherey,Dan’s best friend Vanessa Abrams, and Dan’s sister, Jenny humphrey.</a:t>
            </a:r>
          </a:p>
          <a:p>
            <a:pPr lvl="0"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Each episode starts with the homepage of the gossip girl website with Serena’s photo from the pilot episode. The opening scene begins with:” Gossip Girl here, your one and only source into the scandalous lives of Manhattan's elite”, and ends up in whispered voice of Gossip girl saying "And who am I? That’s a secret I ‘ll never tell. You know you love me……Gossip Girl”.</a:t>
            </a:r>
          </a:p>
          <a:p>
            <a:pPr lvl="0" eaLnBrk="0" fontAlgn="base" hangingPunct="0">
              <a:spcBef>
                <a:spcPct val="0"/>
              </a:spcBef>
              <a:spcAft>
                <a:spcPct val="0"/>
              </a:spcAft>
            </a:pPr>
            <a:endParaRPr lang="en-US"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endParaRPr lang="en-US"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My favourite band</a:t>
            </a:r>
            <a:r>
              <a:rPr lang="en-US" dirty="0" smtClean="0"/>
              <a:t/>
            </a:r>
            <a:br>
              <a:rPr lang="en-US" dirty="0" smtClean="0"/>
            </a:br>
            <a:r>
              <a:rPr lang="en-US" dirty="0" smtClean="0"/>
              <a:t>ONE DIRECTION</a:t>
            </a:r>
            <a:endParaRPr lang="en-US" dirty="0"/>
          </a:p>
        </p:txBody>
      </p:sp>
      <p:sp>
        <p:nvSpPr>
          <p:cNvPr id="3" name="Content Placeholder 2"/>
          <p:cNvSpPr>
            <a:spLocks noGrp="1"/>
          </p:cNvSpPr>
          <p:nvPr>
            <p:ph sz="half" idx="1"/>
          </p:nvPr>
        </p:nvSpPr>
        <p:spPr>
          <a:xfrm>
            <a:off x="457200" y="1600200"/>
            <a:ext cx="4038600" cy="5029200"/>
          </a:xfrm>
        </p:spPr>
        <p:txBody>
          <a:bodyPr>
            <a:normAutofit fontScale="47500" lnSpcReduction="20000"/>
          </a:bodyPr>
          <a:lstStyle/>
          <a:p>
            <a:r>
              <a:rPr lang="sr-Latn-CS" sz="2900" dirty="0" smtClean="0">
                <a:latin typeface="Berlin Sans FB Demi" pitchFamily="34" charset="0"/>
              </a:rPr>
              <a:t>     </a:t>
            </a:r>
            <a:endParaRPr lang="en-US" sz="2900" dirty="0" smtClean="0">
              <a:latin typeface="Berlin Sans FB Demi" pitchFamily="34" charset="0"/>
            </a:endParaRPr>
          </a:p>
          <a:p>
            <a:endParaRPr lang="en-US" sz="2900" dirty="0" smtClean="0">
              <a:latin typeface="Berlin Sans FB Demi" pitchFamily="34" charset="0"/>
            </a:endParaRPr>
          </a:p>
          <a:p>
            <a:r>
              <a:rPr lang="sr-Latn-CS" sz="2900" dirty="0" smtClean="0">
                <a:latin typeface="Berlin Sans FB Demi" pitchFamily="34" charset="0"/>
              </a:rPr>
              <a:t> </a:t>
            </a:r>
            <a:r>
              <a:rPr lang="en-US" sz="2900" dirty="0" smtClean="0">
                <a:latin typeface="Berlin Sans FB Demi" pitchFamily="34" charset="0"/>
              </a:rPr>
              <a:t>Memebers of this band are Niall,Louis,Zayn, Liam and Harry. All of them took part in the famous reallity show “American’s got a  Talent”. The  members of the jury suggested them to form a band and they accepted this idea.</a:t>
            </a:r>
          </a:p>
          <a:p>
            <a:r>
              <a:rPr lang="sr-Latn-CS" sz="2900" dirty="0" smtClean="0">
                <a:latin typeface="Berlin Sans FB Demi" pitchFamily="34" charset="0"/>
              </a:rPr>
              <a:t>     </a:t>
            </a:r>
            <a:r>
              <a:rPr lang="en-US" sz="2900" dirty="0" smtClean="0">
                <a:latin typeface="Berlin Sans FB Demi" pitchFamily="34" charset="0"/>
              </a:rPr>
              <a:t>Since then, they have been very popular all around the world, especially in America.</a:t>
            </a:r>
          </a:p>
          <a:p>
            <a:r>
              <a:rPr lang="sr-Latn-CS" sz="2900" dirty="0" smtClean="0">
                <a:latin typeface="Berlin Sans FB Demi" pitchFamily="34" charset="0"/>
              </a:rPr>
              <a:t>     </a:t>
            </a:r>
            <a:r>
              <a:rPr lang="en-US" sz="2900" dirty="0" smtClean="0">
                <a:latin typeface="Berlin Sans FB Demi" pitchFamily="34" charset="0"/>
              </a:rPr>
              <a:t>Interesting things about the band: </a:t>
            </a:r>
          </a:p>
          <a:p>
            <a:r>
              <a:rPr lang="en-US" sz="2900" dirty="0" smtClean="0">
                <a:latin typeface="Berlin Sans FB Demi" pitchFamily="34" charset="0"/>
              </a:rPr>
              <a:t>Lion and Zayn have got pets. Liam has got a puppy, the labrador whose name is Brit, because “One Direction” won The Brit Award in for 2012.</a:t>
            </a:r>
          </a:p>
          <a:p>
            <a:r>
              <a:rPr lang="sr-Latn-CS" sz="2900" dirty="0" smtClean="0">
                <a:latin typeface="Berlin Sans FB Demi" pitchFamily="34" charset="0"/>
              </a:rPr>
              <a:t>     </a:t>
            </a:r>
            <a:r>
              <a:rPr lang="en-US" sz="2900" dirty="0" smtClean="0">
                <a:latin typeface="Berlin Sans FB Demi" pitchFamily="34" charset="0"/>
              </a:rPr>
              <a:t>Zayn’s  sharpei ‘s name is Boris </a:t>
            </a:r>
            <a:r>
              <a:rPr lang="en-US" sz="2900" dirty="0" smtClean="0">
                <a:latin typeface="Berlin Sans FB Demi" pitchFamily="34" charset="0"/>
                <a:sym typeface="Wingdings" pitchFamily="2" charset="2"/>
              </a:rPr>
              <a:t> </a:t>
            </a:r>
          </a:p>
          <a:p>
            <a:r>
              <a:rPr lang="sr-Latn-CS" sz="2900" dirty="0" smtClean="0">
                <a:latin typeface="Berlin Sans FB Demi" pitchFamily="34" charset="0"/>
                <a:sym typeface="Wingdings" pitchFamily="2" charset="2"/>
              </a:rPr>
              <a:t>     </a:t>
            </a:r>
            <a:r>
              <a:rPr lang="en-US" sz="2900" dirty="0" smtClean="0">
                <a:latin typeface="Berlin Sans FB Demi" pitchFamily="34" charset="0"/>
                <a:sym typeface="Wingdings" pitchFamily="2" charset="2"/>
              </a:rPr>
              <a:t>Zayn’s name is pretty  awkward. It is of Arabian origin and it menas “beautiful”. It suits him.</a:t>
            </a:r>
            <a:endParaRPr lang="sr-Latn-CS" sz="2900" dirty="0" smtClean="0">
              <a:latin typeface="Berlin Sans FB Demi" pitchFamily="34" charset="0"/>
              <a:sym typeface="Wingdings" pitchFamily="2" charset="2"/>
            </a:endParaRPr>
          </a:p>
          <a:p>
            <a:endParaRPr lang="sr-Latn-CS" sz="2900" dirty="0" smtClean="0">
              <a:latin typeface="Berlin Sans FB Demi" pitchFamily="34" charset="0"/>
              <a:sym typeface="Wingdings" pitchFamily="2" charset="2"/>
            </a:endParaRPr>
          </a:p>
          <a:p>
            <a:pPr algn="r"/>
            <a:r>
              <a:rPr lang="sr-Latn-CS" sz="2900" dirty="0" smtClean="0">
                <a:latin typeface="Berlin Sans FB Demi" pitchFamily="34" charset="0"/>
                <a:sym typeface="Wingdings" pitchFamily="2" charset="2"/>
              </a:rPr>
              <a:t>Anđela</a:t>
            </a:r>
            <a:r>
              <a:rPr lang="en-US" sz="2900" dirty="0" smtClean="0">
                <a:latin typeface="Berlin Sans FB Demi" pitchFamily="34" charset="0"/>
                <a:sym typeface="Wingdings" pitchFamily="2" charset="2"/>
              </a:rPr>
              <a:t> Parenta</a:t>
            </a:r>
            <a:endParaRPr lang="sr-Latn-CS" sz="2900" dirty="0" smtClean="0">
              <a:latin typeface="Berlin Sans FB Demi" pitchFamily="34" charset="0"/>
              <a:sym typeface="Wingdings" pitchFamily="2" charset="2"/>
            </a:endParaRPr>
          </a:p>
          <a:p>
            <a:endParaRPr lang="sr-Latn-CS" sz="2900" dirty="0" smtClean="0">
              <a:latin typeface="Berlin Sans FB Demi" pitchFamily="34" charset="0"/>
              <a:sym typeface="Wingdings" pitchFamily="2" charset="2"/>
            </a:endParaRPr>
          </a:p>
          <a:p>
            <a:endParaRPr lang="en-US" sz="2900" dirty="0" smtClean="0">
              <a:latin typeface="Berlin Sans FB Demi" pitchFamily="34" charset="0"/>
              <a:sym typeface="Wingdings" pitchFamily="2" charset="2"/>
            </a:endParaRPr>
          </a:p>
          <a:p>
            <a:endParaRPr lang="en-US" sz="2900" dirty="0" smtClean="0">
              <a:latin typeface="Bauhaus 93" pitchFamily="82" charset="0"/>
              <a:sym typeface="Wingdings" pitchFamily="2" charset="2"/>
            </a:endParaRPr>
          </a:p>
          <a:p>
            <a:endParaRPr lang="en-US" dirty="0"/>
          </a:p>
        </p:txBody>
      </p:sp>
      <p:pic>
        <p:nvPicPr>
          <p:cNvPr id="1026" name="Picture 2" descr="D:\03 Mirela\01 Posao\01 Osnovna Skola\2012 2013\CASOPIS\images (1).jpg"/>
          <p:cNvPicPr>
            <a:picLocks noGrp="1" noChangeAspect="1" noChangeArrowheads="1"/>
          </p:cNvPicPr>
          <p:nvPr>
            <p:ph sz="half" idx="2"/>
          </p:nvPr>
        </p:nvPicPr>
        <p:blipFill>
          <a:blip r:embed="rId2"/>
          <a:stretch>
            <a:fillRect/>
          </a:stretch>
        </p:blipFill>
        <p:spPr bwMode="auto">
          <a:xfrm>
            <a:off x="5243512" y="3063081"/>
            <a:ext cx="2847975" cy="1600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Horoscope</a:t>
            </a:r>
            <a:endParaRPr lang="en-US" dirty="0"/>
          </a:p>
        </p:txBody>
      </p:sp>
      <p:sp>
        <p:nvSpPr>
          <p:cNvPr id="3" name="Content Placeholder 2"/>
          <p:cNvSpPr>
            <a:spLocks noGrp="1"/>
          </p:cNvSpPr>
          <p:nvPr>
            <p:ph idx="1"/>
          </p:nvPr>
        </p:nvSpPr>
        <p:spPr>
          <a:xfrm>
            <a:off x="0" y="990600"/>
            <a:ext cx="9144000" cy="5867400"/>
          </a:xfrm>
        </p:spPr>
        <p:txBody>
          <a:bodyPr>
            <a:noAutofit/>
          </a:bodyPr>
          <a:lstStyle/>
          <a:p>
            <a:r>
              <a:rPr lang="en-US" sz="1200" b="1" i="1" u="sng" dirty="0" smtClean="0">
                <a:latin typeface="Arial" pitchFamily="34" charset="0"/>
                <a:cs typeface="Arial" pitchFamily="34" charset="0"/>
              </a:rPr>
              <a:t>Aries</a:t>
            </a:r>
            <a:r>
              <a:rPr lang="en-US" sz="1100" i="1" u="sng" dirty="0" smtClean="0"/>
              <a:t/>
            </a:r>
            <a:br>
              <a:rPr lang="en-US" sz="1100" i="1" u="sng" dirty="0" smtClean="0"/>
            </a:br>
            <a:r>
              <a:rPr lang="en-US" sz="1100" b="1" dirty="0" smtClean="0">
                <a:latin typeface="Arial" pitchFamily="34" charset="0"/>
                <a:cs typeface="Arial" pitchFamily="34" charset="0"/>
              </a:rPr>
              <a:t>You spend a lot of time at work. You need  rest. This month you will be lucky in love.</a:t>
            </a:r>
          </a:p>
          <a:p>
            <a:r>
              <a:rPr lang="en-US" sz="1100" b="1" i="1" u="sng" dirty="0" smtClean="0">
                <a:latin typeface="Arial" pitchFamily="34" charset="0"/>
                <a:cs typeface="Arial" pitchFamily="34" charset="0"/>
              </a:rPr>
              <a:t>Taurus</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You expect a lot of obligation, but all of them will be fun. At school you don't have luck, as well as in love.</a:t>
            </a:r>
          </a:p>
          <a:p>
            <a:r>
              <a:rPr lang="en-US" sz="1100" b="1" i="1" u="sng" dirty="0" smtClean="0">
                <a:latin typeface="Arial" pitchFamily="34" charset="0"/>
                <a:cs typeface="Arial" pitchFamily="34" charset="0"/>
              </a:rPr>
              <a:t>Gemini</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You will be happy, because you’ll finish one job. You expect  big love, but be careful.</a:t>
            </a:r>
          </a:p>
          <a:p>
            <a:r>
              <a:rPr lang="en-US" sz="1100" b="1" i="1" u="sng" dirty="0" smtClean="0">
                <a:latin typeface="Arial" pitchFamily="34" charset="0"/>
                <a:cs typeface="Arial" pitchFamily="34" charset="0"/>
              </a:rPr>
              <a:t>Cancer</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At work, you ‘ll accomplish big gains. Beware of  a lion.</a:t>
            </a:r>
          </a:p>
          <a:p>
            <a:r>
              <a:rPr lang="en-US" sz="1100" b="1" i="1" u="sng" dirty="0" smtClean="0">
                <a:latin typeface="Arial" pitchFamily="34" charset="0"/>
                <a:cs typeface="Arial" pitchFamily="34" charset="0"/>
              </a:rPr>
              <a:t>Lion</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You will be in a bad mood. You will have negative energy, and so the people around you will be  nervous.</a:t>
            </a:r>
          </a:p>
          <a:p>
            <a:r>
              <a:rPr lang="en-US" sz="1100" b="1" dirty="0" smtClean="0">
                <a:latin typeface="Arial" pitchFamily="34" charset="0"/>
                <a:cs typeface="Arial" pitchFamily="34" charset="0"/>
              </a:rPr>
              <a:t>Better luck  at  the end of a month.</a:t>
            </a:r>
          </a:p>
          <a:p>
            <a:r>
              <a:rPr lang="en-US" sz="1100" b="1" i="1" u="sng" dirty="0" smtClean="0">
                <a:latin typeface="Arial" pitchFamily="34" charset="0"/>
                <a:cs typeface="Arial" pitchFamily="34" charset="0"/>
              </a:rPr>
              <a:t>Virgo</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You're full of happiness. So this month you will be doing only good things.</a:t>
            </a:r>
          </a:p>
          <a:p>
            <a:r>
              <a:rPr lang="en-US" sz="1100" b="1" i="1" u="sng" dirty="0" smtClean="0">
                <a:latin typeface="Arial" pitchFamily="34" charset="0"/>
                <a:cs typeface="Arial" pitchFamily="34" charset="0"/>
              </a:rPr>
              <a:t>Libra</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This will be a difficult period. But you're very lucky in love, one lion is waiting for you .</a:t>
            </a:r>
          </a:p>
          <a:p>
            <a:r>
              <a:rPr lang="en-US" sz="1100" b="1" i="1" u="sng" dirty="0" smtClean="0">
                <a:latin typeface="Arial" pitchFamily="34" charset="0"/>
                <a:cs typeface="Arial" pitchFamily="34" charset="0"/>
              </a:rPr>
              <a:t>Scorpio</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You’ll  be in good mood, and always ready to joke. In the middle of the month you expect a loss of money.</a:t>
            </a:r>
          </a:p>
          <a:p>
            <a:r>
              <a:rPr lang="en-US" sz="1100" b="1" dirty="0" smtClean="0">
                <a:latin typeface="Arial" pitchFamily="34" charset="0"/>
                <a:cs typeface="Arial" pitchFamily="34" charset="0"/>
              </a:rPr>
              <a:t>But it'll pass quickly.</a:t>
            </a:r>
          </a:p>
          <a:p>
            <a:r>
              <a:rPr lang="en-US" sz="1100" b="1" i="1" u="sng" dirty="0" smtClean="0">
                <a:latin typeface="Arial" pitchFamily="34" charset="0"/>
                <a:cs typeface="Arial" pitchFamily="34" charset="0"/>
              </a:rPr>
              <a:t>Sagittarius</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This month is the best period of the year for you. You expect just good things. Lucky in love, win money...</a:t>
            </a:r>
          </a:p>
          <a:p>
            <a:r>
              <a:rPr lang="en-US" sz="1100" b="1" i="1" u="sng" dirty="0" smtClean="0">
                <a:latin typeface="Arial" pitchFamily="34" charset="0"/>
                <a:cs typeface="Arial" pitchFamily="34" charset="0"/>
              </a:rPr>
              <a:t>Capricorn</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Expect hard days. Be strong, because always after the rain comes a rainbow.</a:t>
            </a:r>
          </a:p>
          <a:p>
            <a:r>
              <a:rPr lang="en-US" sz="1100" b="1" i="1" u="sng" dirty="0" smtClean="0">
                <a:latin typeface="Arial" pitchFamily="34" charset="0"/>
                <a:cs typeface="Arial" pitchFamily="34" charset="0"/>
              </a:rPr>
              <a:t>Aquarius</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This will be the best week of the month. You will be happy and satisfied.</a:t>
            </a:r>
          </a:p>
          <a:p>
            <a:r>
              <a:rPr lang="en-US" sz="1100" b="1" i="1" u="sng" dirty="0" smtClean="0">
                <a:latin typeface="Arial" pitchFamily="34" charset="0"/>
                <a:cs typeface="Arial" pitchFamily="34" charset="0"/>
              </a:rPr>
              <a:t>Pisces</a:t>
            </a:r>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Pay attention to health, because you’ll probably  catch a cold  at the end of this month.</a:t>
            </a:r>
          </a:p>
          <a:p>
            <a:endParaRPr lang="en-US" sz="1200" b="1" dirty="0" smtClean="0">
              <a:latin typeface="Arial" pitchFamily="34" charset="0"/>
              <a:cs typeface="Arial" pitchFamily="34" charset="0"/>
            </a:endParaRPr>
          </a:p>
          <a:p>
            <a:pPr algn="r"/>
            <a:r>
              <a:rPr lang="en-US" sz="1200" b="1" dirty="0" smtClean="0">
                <a:latin typeface="Arial" pitchFamily="34" charset="0"/>
                <a:cs typeface="Arial" pitchFamily="34" charset="0"/>
              </a:rPr>
              <a:t>Zeljana Sekicki</a:t>
            </a:r>
          </a:p>
          <a:p>
            <a:r>
              <a:rPr lang="en-US" sz="1200" dirty="0" smtClean="0"/>
              <a:t> </a:t>
            </a:r>
          </a:p>
          <a:p>
            <a:r>
              <a:rPr lang="en-US" sz="1200" dirty="0" smtClean="0"/>
              <a:t> </a:t>
            </a:r>
          </a:p>
          <a:p>
            <a:endParaRPr lang="en-US" sz="1200" dirty="0"/>
          </a:p>
        </p:txBody>
      </p:sp>
      <p:pic>
        <p:nvPicPr>
          <p:cNvPr id="1026" name="Picture 2"/>
          <p:cNvPicPr>
            <a:picLocks noChangeAspect="1" noChangeArrowheads="1"/>
          </p:cNvPicPr>
          <p:nvPr/>
        </p:nvPicPr>
        <p:blipFill>
          <a:blip r:embed="rId2"/>
          <a:srcRect/>
          <a:stretch>
            <a:fillRect/>
          </a:stretch>
        </p:blipFill>
        <p:spPr bwMode="auto">
          <a:xfrm>
            <a:off x="609600" y="152400"/>
            <a:ext cx="914400" cy="914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7543800" y="152400"/>
            <a:ext cx="9144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381000"/>
          </a:xfrm>
        </p:spPr>
        <p:txBody>
          <a:bodyPr>
            <a:normAutofit/>
          </a:bodyPr>
          <a:lstStyle/>
          <a:p>
            <a:pPr algn="l"/>
            <a:r>
              <a:rPr lang="en-US" sz="1400" dirty="0" smtClean="0">
                <a:solidFill>
                  <a:srgbClr val="C00000"/>
                </a:solidFill>
                <a:latin typeface="Jokerman" pitchFamily="82" charset="0"/>
              </a:rPr>
              <a:t>Richard fell  in love</a:t>
            </a:r>
            <a:endParaRPr lang="en-US" sz="1400" dirty="0">
              <a:solidFill>
                <a:srgbClr val="C00000"/>
              </a:solidFill>
              <a:latin typeface="Jokerman" pitchFamily="82" charset="0"/>
            </a:endParaRPr>
          </a:p>
        </p:txBody>
      </p:sp>
      <p:sp>
        <p:nvSpPr>
          <p:cNvPr id="3" name="Subtitle 2"/>
          <p:cNvSpPr>
            <a:spLocks noGrp="1"/>
          </p:cNvSpPr>
          <p:nvPr>
            <p:ph type="subTitle" idx="1"/>
          </p:nvPr>
        </p:nvSpPr>
        <p:spPr>
          <a:xfrm>
            <a:off x="228600" y="685800"/>
            <a:ext cx="8458200" cy="6172200"/>
          </a:xfrm>
        </p:spPr>
        <p:txBody>
          <a:bodyPr>
            <a:noAutofit/>
          </a:bodyPr>
          <a:lstStyle/>
          <a:p>
            <a:pPr algn="l"/>
            <a:r>
              <a:rPr lang="en-US" sz="1100" dirty="0" smtClean="0">
                <a:latin typeface="Arial Narrow" pitchFamily="34" charset="0"/>
              </a:rPr>
              <a:t/>
            </a:r>
            <a:br>
              <a:rPr lang="en-US" sz="1100" dirty="0" smtClean="0">
                <a:latin typeface="Arial Narrow" pitchFamily="34" charset="0"/>
              </a:rPr>
            </a:br>
            <a:r>
              <a:rPr lang="en-US" sz="1100" dirty="0" smtClean="0">
                <a:latin typeface="Arial Narrow" pitchFamily="34" charset="0"/>
              </a:rPr>
              <a:t>A teacher was looking at a boy every morning , watching the his behavior and seeing that he was not focused in class.</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Teacher: Hey Richard, are you ok?</a:t>
            </a:r>
            <a:br>
              <a:rPr lang="en-US" sz="1100" dirty="0" smtClean="0">
                <a:latin typeface="Arial Narrow" pitchFamily="34" charset="0"/>
              </a:rPr>
            </a:br>
            <a:r>
              <a:rPr lang="en-US" sz="1100" dirty="0" smtClean="0">
                <a:latin typeface="Arial Narrow" pitchFamily="34" charset="0"/>
              </a:rPr>
              <a:t>Richard: I’m fine. </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The next morning, the teacher noticed that Richard was really not good. Teacher decided to call his parents.</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 Richard ‘ s parents came to school and talked to teacher.</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Teacher: Mrs. Nicole, I invited you to school because of the behavior of your son.</a:t>
            </a:r>
            <a:br>
              <a:rPr lang="en-US" sz="1100" dirty="0" smtClean="0">
                <a:latin typeface="Arial Narrow" pitchFamily="34" charset="0"/>
              </a:rPr>
            </a:br>
            <a:r>
              <a:rPr lang="en-US" sz="1100" dirty="0" smtClean="0">
                <a:latin typeface="Arial Narrow" pitchFamily="34" charset="0"/>
              </a:rPr>
              <a:t>Nicole: Well, I want to listen you.</a:t>
            </a:r>
            <a:br>
              <a:rPr lang="en-US" sz="1100" dirty="0" smtClean="0">
                <a:latin typeface="Arial Narrow" pitchFamily="34" charset="0"/>
              </a:rPr>
            </a:br>
            <a:r>
              <a:rPr lang="en-US" sz="1100" dirty="0" smtClean="0">
                <a:latin typeface="Arial Narrow" pitchFamily="34" charset="0"/>
              </a:rPr>
              <a:t>Teacher: I would ask you to speak with your son.</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 After 15 minutes, Mrs. Nicole left school and went home. Richard was sitting in his room and heard his mum’s sharp voice. Richard was scared  when his mum come up  the stairs.</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Nicole: Please sit next to me,  we have something important to discuss. Your teacher told me about your strange behavior and the lecture. Please tell me what is going on.</a:t>
            </a:r>
            <a:br>
              <a:rPr lang="en-US" sz="1100" dirty="0" smtClean="0">
                <a:latin typeface="Arial Narrow" pitchFamily="34" charset="0"/>
              </a:rPr>
            </a:br>
            <a:r>
              <a:rPr lang="en-US" sz="1100" dirty="0" smtClean="0">
                <a:latin typeface="Arial Narrow" pitchFamily="34" charset="0"/>
              </a:rPr>
              <a:t>Richard: Mum I did not know how to tell you but I think it is the right time for that. I fell in love with girl. Her name is Isabella.</a:t>
            </a:r>
            <a:br>
              <a:rPr lang="en-US" sz="1100" dirty="0" smtClean="0">
                <a:latin typeface="Arial Narrow" pitchFamily="34" charset="0"/>
              </a:rPr>
            </a:br>
            <a:r>
              <a:rPr lang="en-US" sz="1100" dirty="0" smtClean="0">
                <a:latin typeface="Arial Narrow" pitchFamily="34" charset="0"/>
              </a:rPr>
              <a:t>Mom: Well, I give you one more chance, but you have to be careful at school.</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 Richard improved at school. Mum was pleased with his success. After two days Mrs. Nicole </a:t>
            </a:r>
            <a:br>
              <a:rPr lang="en-US" sz="1100" dirty="0" smtClean="0">
                <a:latin typeface="Arial Narrow" pitchFamily="34" charset="0"/>
              </a:rPr>
            </a:br>
            <a:r>
              <a:rPr lang="en-US" sz="1100" dirty="0" smtClean="0">
                <a:latin typeface="Arial Narrow" pitchFamily="34" charset="0"/>
              </a:rPr>
              <a:t>called Isabella’s mom.</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Nicole: Good day Mrs. Helena, I wanted to ask you if you want to go for a walk by the Lake on Sunday.</a:t>
            </a:r>
            <a:br>
              <a:rPr lang="en-US" sz="1100" dirty="0" smtClean="0">
                <a:latin typeface="Arial Narrow" pitchFamily="34" charset="0"/>
              </a:rPr>
            </a:br>
            <a:r>
              <a:rPr lang="en-US" sz="1100" dirty="0" smtClean="0">
                <a:latin typeface="Arial Narrow" pitchFamily="34" charset="0"/>
              </a:rPr>
              <a:t>Helena: Ok, should we take our children?</a:t>
            </a:r>
            <a:br>
              <a:rPr lang="en-US" sz="1100" dirty="0" smtClean="0">
                <a:latin typeface="Arial Narrow" pitchFamily="34" charset="0"/>
              </a:rPr>
            </a:br>
            <a:r>
              <a:rPr lang="en-US" sz="1100" dirty="0" smtClean="0">
                <a:latin typeface="Arial Narrow" pitchFamily="34" charset="0"/>
              </a:rPr>
              <a:t>Nicole: Yes, of course.</a:t>
            </a:r>
            <a:br>
              <a:rPr lang="en-US" sz="1100" dirty="0" smtClean="0">
                <a:latin typeface="Arial Narrow" pitchFamily="34" charset="0"/>
              </a:rPr>
            </a:br>
            <a:endParaRPr lang="en-US" sz="1100" dirty="0" smtClean="0">
              <a:latin typeface="Arial Narrow" pitchFamily="34" charset="0"/>
            </a:endParaRPr>
          </a:p>
          <a:p>
            <a:pPr algn="l"/>
            <a:r>
              <a:rPr lang="en-US" sz="1100" dirty="0" smtClean="0">
                <a:latin typeface="Arial Narrow" pitchFamily="34" charset="0"/>
              </a:rPr>
              <a:t> On Sunday afternoon the families went for a walk near the Lake. It was a very nice day for Richard and Isabella</a:t>
            </a:r>
          </a:p>
          <a:p>
            <a:pPr algn="l"/>
            <a:endParaRPr lang="en-US" sz="1100" dirty="0" smtClean="0">
              <a:latin typeface="Arial Narrow" pitchFamily="34" charset="0"/>
              <a:cs typeface="Arial" pitchFamily="34" charset="0"/>
            </a:endParaRPr>
          </a:p>
          <a:p>
            <a:pPr algn="l"/>
            <a:r>
              <a:rPr lang="en-US" sz="1100" dirty="0" smtClean="0">
                <a:latin typeface="Arial Narrow" pitchFamily="34" charset="0"/>
              </a:rPr>
              <a:t>Rachel: I’m very happy today.</a:t>
            </a:r>
            <a:br>
              <a:rPr lang="en-US" sz="1100" dirty="0" smtClean="0">
                <a:latin typeface="Arial Narrow" pitchFamily="34" charset="0"/>
              </a:rPr>
            </a:br>
            <a:r>
              <a:rPr lang="en-US" sz="1100" dirty="0" smtClean="0">
                <a:latin typeface="Arial Narrow" pitchFamily="34" charset="0"/>
              </a:rPr>
              <a:t>Isabella: Me too.</a:t>
            </a:r>
            <a:br>
              <a:rPr lang="en-US" sz="1100" dirty="0" smtClean="0">
                <a:latin typeface="Arial Narrow" pitchFamily="34" charset="0"/>
              </a:rPr>
            </a:br>
            <a:r>
              <a:rPr lang="en-US" sz="1100" dirty="0" smtClean="0">
                <a:latin typeface="Arial Narrow" pitchFamily="34" charset="0"/>
              </a:rPr>
              <a:t>This was the first Rachel’s love that he will never forget!</a:t>
            </a:r>
          </a:p>
          <a:p>
            <a:pPr algn="r"/>
            <a:endParaRPr lang="en-US" sz="1100" dirty="0" smtClean="0">
              <a:latin typeface="Arial Narrow" pitchFamily="34" charset="0"/>
              <a:cs typeface="Arial" pitchFamily="34" charset="0"/>
            </a:endParaRPr>
          </a:p>
          <a:p>
            <a:pPr algn="r"/>
            <a:r>
              <a:rPr lang="en-US" sz="1100" dirty="0" smtClean="0">
                <a:latin typeface="Arial Narrow" pitchFamily="34" charset="0"/>
                <a:cs typeface="Arial" pitchFamily="34" charset="0"/>
              </a:rPr>
              <a:t>Anastasija Vukoman </a:t>
            </a:r>
          </a:p>
          <a:p>
            <a:pPr algn="r"/>
            <a:r>
              <a:rPr lang="en-US" sz="1100" dirty="0" smtClean="0">
                <a:latin typeface="Arial Narrow" pitchFamily="34" charset="0"/>
                <a:cs typeface="Arial" pitchFamily="34" charset="0"/>
              </a:rPr>
              <a:t>Marina Solaja</a:t>
            </a:r>
            <a:endParaRPr lang="en-US" sz="1100" dirty="0">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Interview with out biology teacher Dragana Be</a:t>
            </a:r>
            <a:r>
              <a:rPr lang="sr-Latn-CS" dirty="0" smtClean="0"/>
              <a:t>č</a:t>
            </a:r>
            <a:r>
              <a:rPr lang="en-US" dirty="0" smtClean="0"/>
              <a:t>eli</a:t>
            </a:r>
            <a:r>
              <a:rPr lang="sr-Latn-CS" dirty="0" smtClean="0"/>
              <a:t>ć</a:t>
            </a:r>
            <a:endParaRPr lang="en-US" dirty="0"/>
          </a:p>
        </p:txBody>
      </p:sp>
      <p:sp>
        <p:nvSpPr>
          <p:cNvPr id="3" name="Content Placeholder 2"/>
          <p:cNvSpPr>
            <a:spLocks noGrp="1"/>
          </p:cNvSpPr>
          <p:nvPr>
            <p:ph sz="half" idx="1"/>
          </p:nvPr>
        </p:nvSpPr>
        <p:spPr/>
        <p:txBody>
          <a:bodyPr>
            <a:normAutofit fontScale="55000" lnSpcReduction="20000"/>
          </a:bodyPr>
          <a:lstStyle/>
          <a:p>
            <a:pPr lvl="0"/>
            <a:endParaRPr lang="en-US" sz="2800" b="1" dirty="0" smtClean="0">
              <a:latin typeface="+mj-lt"/>
              <a:ea typeface="Arial Unicode MS" pitchFamily="34" charset="-128"/>
              <a:cs typeface="Arial Unicode MS" pitchFamily="34" charset="-128"/>
            </a:endParaRPr>
          </a:p>
          <a:p>
            <a:pPr lvl="0"/>
            <a:r>
              <a:rPr lang="en-US" sz="2800" b="1" dirty="0" smtClean="0">
                <a:latin typeface="+mj-lt"/>
                <a:ea typeface="Arial Unicode MS" pitchFamily="34" charset="-128"/>
                <a:cs typeface="Arial Unicode MS" pitchFamily="34" charset="-128"/>
              </a:rPr>
              <a:t>When’s your birthday?   </a:t>
            </a:r>
          </a:p>
          <a:p>
            <a:pPr lvl="0"/>
            <a:r>
              <a:rPr lang="en-US" sz="2800" b="1" dirty="0" smtClean="0">
                <a:latin typeface="+mj-lt"/>
                <a:ea typeface="Arial Unicode MS" pitchFamily="34" charset="-128"/>
                <a:cs typeface="Arial Unicode MS" pitchFamily="34" charset="-128"/>
              </a:rPr>
              <a:t>I was born in April 2</a:t>
            </a:r>
            <a:r>
              <a:rPr lang="en-US" sz="2800" b="1" baseline="30000" dirty="0" smtClean="0">
                <a:latin typeface="+mj-lt"/>
                <a:ea typeface="Arial Unicode MS" pitchFamily="34" charset="-128"/>
                <a:cs typeface="Arial Unicode MS" pitchFamily="34" charset="-128"/>
              </a:rPr>
              <a:t>nd</a:t>
            </a:r>
            <a:r>
              <a:rPr lang="en-US" sz="2800" b="1" dirty="0" smtClean="0">
                <a:latin typeface="+mj-lt"/>
                <a:ea typeface="Arial Unicode MS" pitchFamily="34" charset="-128"/>
                <a:cs typeface="Arial Unicode MS" pitchFamily="34" charset="-128"/>
              </a:rPr>
              <a:t> 1978.</a:t>
            </a:r>
          </a:p>
          <a:p>
            <a:pPr lvl="0"/>
            <a:endParaRPr lang="en-US" sz="2800" b="1" dirty="0" smtClean="0">
              <a:latin typeface="+mj-lt"/>
              <a:ea typeface="Arial Unicode MS" pitchFamily="34" charset="-128"/>
              <a:cs typeface="Arial Unicode MS" pitchFamily="34" charset="-128"/>
            </a:endParaRPr>
          </a:p>
          <a:p>
            <a:pPr lvl="0"/>
            <a:r>
              <a:rPr lang="en-US" sz="2800" b="1" dirty="0" smtClean="0">
                <a:latin typeface="+mj-lt"/>
                <a:ea typeface="Arial Unicode MS" pitchFamily="34" charset="-128"/>
                <a:cs typeface="Arial Unicode MS" pitchFamily="34" charset="-128"/>
              </a:rPr>
              <a:t>What is your favourite film?  </a:t>
            </a:r>
          </a:p>
          <a:p>
            <a:pPr lvl="0"/>
            <a:r>
              <a:rPr lang="en-US" sz="2800" b="1" dirty="0" smtClean="0">
                <a:latin typeface="+mj-lt"/>
                <a:ea typeface="Arial Unicode MS" pitchFamily="34" charset="-128"/>
                <a:cs typeface="Arial Unicode MS" pitchFamily="34" charset="-128"/>
              </a:rPr>
              <a:t>My favourite film is “Ivkova slava”</a:t>
            </a:r>
          </a:p>
          <a:p>
            <a:pPr lvl="0"/>
            <a:endParaRPr lang="en-US" sz="2800" b="1" dirty="0" smtClean="0">
              <a:latin typeface="+mj-lt"/>
              <a:ea typeface="Arial Unicode MS" pitchFamily="34" charset="-128"/>
              <a:cs typeface="Arial Unicode MS" pitchFamily="34" charset="-128"/>
            </a:endParaRPr>
          </a:p>
          <a:p>
            <a:pPr lvl="0"/>
            <a:r>
              <a:rPr lang="en-US" sz="2800" b="1" dirty="0" smtClean="0">
                <a:latin typeface="+mj-lt"/>
                <a:ea typeface="Arial Unicode MS" pitchFamily="34" charset="-128"/>
                <a:cs typeface="Arial Unicode MS" pitchFamily="34" charset="-128"/>
              </a:rPr>
              <a:t>Your favourite book is…?    </a:t>
            </a:r>
          </a:p>
          <a:p>
            <a:pPr lvl="0"/>
            <a:r>
              <a:rPr lang="en-US" sz="2800" b="1" dirty="0" smtClean="0">
                <a:latin typeface="+mj-lt"/>
                <a:ea typeface="Arial Unicode MS" pitchFamily="34" charset="-128"/>
                <a:cs typeface="Arial Unicode MS" pitchFamily="34" charset="-128"/>
              </a:rPr>
              <a:t>My favourite book is “Ana Karenjina”</a:t>
            </a:r>
          </a:p>
          <a:p>
            <a:pPr lvl="0"/>
            <a:endParaRPr lang="en-US" sz="2800" b="1" dirty="0" smtClean="0">
              <a:latin typeface="+mj-lt"/>
              <a:ea typeface="Arial Unicode MS" pitchFamily="34" charset="-128"/>
              <a:cs typeface="Arial Unicode MS" pitchFamily="34" charset="-128"/>
            </a:endParaRPr>
          </a:p>
          <a:p>
            <a:pPr lvl="0"/>
            <a:r>
              <a:rPr lang="en-US" sz="2800" b="1" dirty="0" smtClean="0">
                <a:latin typeface="+mj-lt"/>
                <a:ea typeface="Arial Unicode MS" pitchFamily="34" charset="-128"/>
                <a:cs typeface="Arial Unicode MS" pitchFamily="34" charset="-128"/>
              </a:rPr>
              <a:t>How many children have you got? </a:t>
            </a:r>
          </a:p>
          <a:p>
            <a:pPr lvl="0"/>
            <a:r>
              <a:rPr lang="en-US" sz="2800" b="1" dirty="0" smtClean="0">
                <a:latin typeface="+mj-lt"/>
                <a:ea typeface="Arial Unicode MS" pitchFamily="34" charset="-128"/>
                <a:cs typeface="Arial Unicode MS" pitchFamily="34" charset="-128"/>
              </a:rPr>
              <a:t> I have got two children.</a:t>
            </a:r>
          </a:p>
          <a:p>
            <a:pPr lvl="0"/>
            <a:endParaRPr lang="en-US" sz="2800" b="1" dirty="0" smtClean="0">
              <a:latin typeface="+mj-lt"/>
              <a:ea typeface="Arial Unicode MS" pitchFamily="34" charset="-128"/>
              <a:cs typeface="Arial Unicode MS" pitchFamily="34" charset="-128"/>
            </a:endParaRPr>
          </a:p>
          <a:p>
            <a:pPr lvl="0"/>
            <a:r>
              <a:rPr lang="en-US" sz="2800" b="1" dirty="0" smtClean="0">
                <a:latin typeface="+mj-lt"/>
                <a:ea typeface="Arial Unicode MS" pitchFamily="34" charset="-128"/>
                <a:cs typeface="Arial Unicode MS" pitchFamily="34" charset="-128"/>
              </a:rPr>
              <a:t>Where do you live?   </a:t>
            </a:r>
          </a:p>
          <a:p>
            <a:pPr lvl="0"/>
            <a:r>
              <a:rPr lang="en-US" sz="2800" b="1" dirty="0" smtClean="0">
                <a:latin typeface="+mj-lt"/>
                <a:ea typeface="Arial Unicode MS" pitchFamily="34" charset="-128"/>
                <a:cs typeface="Arial Unicode MS" pitchFamily="34" charset="-128"/>
              </a:rPr>
              <a:t>  I live in Novi Sad</a:t>
            </a:r>
          </a:p>
          <a:p>
            <a:pPr lvl="0"/>
            <a:endParaRPr lang="en-US" sz="2800" b="1" dirty="0" smtClean="0">
              <a:latin typeface="+mj-lt"/>
              <a:ea typeface="Arial Unicode MS" pitchFamily="34" charset="-128"/>
              <a:cs typeface="Arial Unicode MS" pitchFamily="34" charset="-128"/>
            </a:endParaRPr>
          </a:p>
          <a:p>
            <a:endParaRPr lang="en-US" sz="2800" b="1" dirty="0" smtClean="0">
              <a:latin typeface="+mj-lt"/>
              <a:ea typeface="Arial Unicode MS" pitchFamily="34" charset="-128"/>
              <a:cs typeface="Arial Unicode MS" pitchFamily="34" charset="-128"/>
            </a:endParaRPr>
          </a:p>
          <a:p>
            <a:endParaRPr lang="en-US" b="1" dirty="0">
              <a:latin typeface="+mj-lt"/>
            </a:endParaRPr>
          </a:p>
        </p:txBody>
      </p:sp>
      <p:sp>
        <p:nvSpPr>
          <p:cNvPr id="4" name="Content Placeholder 3"/>
          <p:cNvSpPr>
            <a:spLocks noGrp="1"/>
          </p:cNvSpPr>
          <p:nvPr>
            <p:ph sz="half" idx="2"/>
          </p:nvPr>
        </p:nvSpPr>
        <p:spPr/>
        <p:txBody>
          <a:bodyPr>
            <a:noAutofit/>
          </a:bodyPr>
          <a:lstStyle/>
          <a:p>
            <a:pPr lvl="0"/>
            <a:endParaRPr lang="en-US" sz="1400" b="1" dirty="0" smtClean="0">
              <a:latin typeface="+mj-lt"/>
              <a:ea typeface="Arial Unicode MS" pitchFamily="34" charset="-128"/>
              <a:cs typeface="Arial Unicode MS" pitchFamily="34" charset="-128"/>
            </a:endParaRPr>
          </a:p>
          <a:p>
            <a:pPr lvl="0">
              <a:buNone/>
            </a:pPr>
            <a:r>
              <a:rPr lang="en-US" sz="1400" b="1" dirty="0" smtClean="0">
                <a:latin typeface="+mj-lt"/>
                <a:ea typeface="Arial Unicode MS" pitchFamily="34" charset="-128"/>
                <a:cs typeface="Arial Unicode MS" pitchFamily="34" charset="-128"/>
              </a:rPr>
              <a:t>        Why did you study biology?  </a:t>
            </a:r>
          </a:p>
          <a:p>
            <a:pPr lvl="0"/>
            <a:r>
              <a:rPr lang="en-US" sz="1400" b="1" dirty="0" smtClean="0">
                <a:latin typeface="+mj-lt"/>
                <a:ea typeface="Arial Unicode MS" pitchFamily="34" charset="-128"/>
                <a:cs typeface="Arial Unicode MS" pitchFamily="34" charset="-128"/>
              </a:rPr>
              <a:t>I studied Biology and chemistry because I love science. </a:t>
            </a:r>
          </a:p>
          <a:p>
            <a:pPr lvl="0"/>
            <a:endParaRPr lang="en-US" sz="1400" b="1" dirty="0" smtClean="0">
              <a:latin typeface="+mj-lt"/>
              <a:ea typeface="Arial Unicode MS" pitchFamily="34" charset="-128"/>
              <a:cs typeface="Arial Unicode MS" pitchFamily="34" charset="-128"/>
            </a:endParaRPr>
          </a:p>
          <a:p>
            <a:pPr lvl="0"/>
            <a:r>
              <a:rPr lang="en-US" sz="1400" b="1" dirty="0" smtClean="0">
                <a:latin typeface="+mj-lt"/>
                <a:ea typeface="Arial Unicode MS" pitchFamily="34" charset="-128"/>
                <a:cs typeface="Arial Unicode MS" pitchFamily="34" charset="-128"/>
              </a:rPr>
              <a:t>How long have you been working as a teacher?</a:t>
            </a:r>
          </a:p>
          <a:p>
            <a:pPr lvl="0"/>
            <a:r>
              <a:rPr lang="en-US" sz="1400" b="1" dirty="0" smtClean="0">
                <a:latin typeface="+mj-lt"/>
                <a:ea typeface="Arial Unicode MS" pitchFamily="34" charset="-128"/>
                <a:cs typeface="Arial Unicode MS" pitchFamily="34" charset="-128"/>
              </a:rPr>
              <a:t> I have been teaching almost seven years now.</a:t>
            </a:r>
          </a:p>
          <a:p>
            <a:pPr lvl="0"/>
            <a:endParaRPr lang="en-US" sz="1400" b="1" dirty="0" smtClean="0">
              <a:latin typeface="+mj-lt"/>
              <a:ea typeface="Arial Unicode MS" pitchFamily="34" charset="-128"/>
              <a:cs typeface="Arial Unicode MS" pitchFamily="34" charset="-128"/>
            </a:endParaRPr>
          </a:p>
          <a:p>
            <a:pPr lvl="0"/>
            <a:r>
              <a:rPr lang="en-US" sz="1400" b="1" dirty="0" smtClean="0">
                <a:latin typeface="+mj-lt"/>
                <a:ea typeface="Arial Unicode MS" pitchFamily="34" charset="-128"/>
                <a:cs typeface="Arial Unicode MS" pitchFamily="34" charset="-128"/>
              </a:rPr>
              <a:t>Are you a strict teacher?</a:t>
            </a:r>
          </a:p>
          <a:p>
            <a:pPr lvl="0"/>
            <a:r>
              <a:rPr lang="en-US" sz="1400" b="1" dirty="0" smtClean="0">
                <a:latin typeface="+mj-lt"/>
                <a:ea typeface="Arial Unicode MS" pitchFamily="34" charset="-128"/>
                <a:cs typeface="Arial Unicode MS" pitchFamily="34" charset="-128"/>
              </a:rPr>
              <a:t> I guess I am. </a:t>
            </a:r>
          </a:p>
          <a:p>
            <a:pPr lvl="0"/>
            <a:endParaRPr lang="en-US" sz="1400" b="1" dirty="0" smtClean="0">
              <a:latin typeface="+mj-lt"/>
              <a:ea typeface="Arial Unicode MS" pitchFamily="34" charset="-128"/>
              <a:cs typeface="Arial Unicode MS" pitchFamily="34" charset="-128"/>
            </a:endParaRPr>
          </a:p>
          <a:p>
            <a:pPr lvl="0"/>
            <a:r>
              <a:rPr lang="en-US" sz="1400" b="1" dirty="0" smtClean="0">
                <a:latin typeface="+mj-lt"/>
                <a:ea typeface="Arial Unicode MS" pitchFamily="34" charset="-128"/>
                <a:cs typeface="Arial Unicode MS" pitchFamily="34" charset="-128"/>
              </a:rPr>
              <a:t>Your life motto is? </a:t>
            </a:r>
          </a:p>
          <a:p>
            <a:pPr lvl="0"/>
            <a:r>
              <a:rPr lang="en-US" sz="1400" b="1" dirty="0" smtClean="0">
                <a:latin typeface="+mj-lt"/>
                <a:ea typeface="Arial Unicode MS" pitchFamily="34" charset="-128"/>
                <a:cs typeface="Arial Unicode MS" pitchFamily="34" charset="-128"/>
              </a:rPr>
              <a:t>Always look on the bright side of life</a:t>
            </a:r>
          </a:p>
          <a:p>
            <a:pPr lvl="0"/>
            <a:endParaRPr lang="en-US" sz="1400" b="1" dirty="0" smtClean="0">
              <a:latin typeface="+mj-lt"/>
              <a:ea typeface="Arial Unicode MS" pitchFamily="34" charset="-128"/>
              <a:cs typeface="Arial Unicode MS" pitchFamily="34" charset="-128"/>
            </a:endParaRPr>
          </a:p>
          <a:p>
            <a:pPr lvl="0"/>
            <a:r>
              <a:rPr lang="en-US" sz="1400" b="1" dirty="0" smtClean="0">
                <a:latin typeface="+mj-lt"/>
                <a:ea typeface="Arial Unicode MS" pitchFamily="34" charset="-128"/>
                <a:cs typeface="Arial Unicode MS" pitchFamily="34" charset="-128"/>
              </a:rPr>
              <a:t>What  would you advise young people? </a:t>
            </a:r>
          </a:p>
          <a:p>
            <a:pPr lvl="0"/>
            <a:r>
              <a:rPr lang="en-US" sz="1400" b="1" dirty="0" smtClean="0">
                <a:latin typeface="+mj-lt"/>
                <a:ea typeface="Arial Unicode MS" pitchFamily="34" charset="-128"/>
                <a:cs typeface="Arial Unicode MS" pitchFamily="34" charset="-128"/>
              </a:rPr>
              <a:t>Every effort is profitable.</a:t>
            </a:r>
          </a:p>
          <a:p>
            <a:r>
              <a:rPr lang="en-US" sz="1400" b="1" dirty="0" smtClean="0">
                <a:latin typeface="+mj-lt"/>
                <a:ea typeface="Arial Unicode MS" pitchFamily="34" charset="-128"/>
                <a:cs typeface="Arial Unicode MS" pitchFamily="34" charset="-128"/>
              </a:rPr>
              <a:t> </a:t>
            </a:r>
          </a:p>
          <a:p>
            <a:endParaRPr lang="en-US" sz="1400" b="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smtClean="0">
                <a:solidFill>
                  <a:schemeClr val="tx1"/>
                </a:solidFill>
                <a:effectLst/>
                <a:latin typeface="Arial Unicode MS" pitchFamily="34" charset="-128"/>
                <a:ea typeface="Arial Unicode MS" pitchFamily="34" charset="-128"/>
                <a:cs typeface="Arial Unicode MS" pitchFamily="34" charset="-128"/>
              </a:rPr>
              <a:t/>
            </a:r>
            <a:br>
              <a:rPr lang="en-US" sz="1600" dirty="0" smtClean="0">
                <a:solidFill>
                  <a:schemeClr val="tx1"/>
                </a:solidFill>
                <a:effectLst/>
                <a:latin typeface="Arial Unicode MS" pitchFamily="34" charset="-128"/>
                <a:ea typeface="Arial Unicode MS" pitchFamily="34" charset="-128"/>
                <a:cs typeface="Arial Unicode MS" pitchFamily="34" charset="-128"/>
              </a:rPr>
            </a:br>
            <a:r>
              <a:rPr lang="sr-Latn-CS" sz="1600" dirty="0" smtClean="0">
                <a:solidFill>
                  <a:schemeClr val="tx1"/>
                </a:solidFill>
                <a:effectLst/>
                <a:latin typeface="Arial Unicode MS" pitchFamily="34" charset="-128"/>
                <a:ea typeface="Arial Unicode MS" pitchFamily="34" charset="-128"/>
                <a:cs typeface="Arial Unicode MS" pitchFamily="34" charset="-128"/>
              </a:rPr>
              <a:t>If </a:t>
            </a:r>
            <a:r>
              <a:rPr lang="en-US" sz="1600" dirty="0" smtClean="0">
                <a:solidFill>
                  <a:schemeClr val="tx1"/>
                </a:solidFill>
                <a:effectLst/>
                <a:latin typeface="Arial Unicode MS" pitchFamily="34" charset="-128"/>
                <a:ea typeface="Arial Unicode MS" pitchFamily="34" charset="-128"/>
                <a:cs typeface="Arial Unicode MS" pitchFamily="34" charset="-128"/>
              </a:rPr>
              <a:t>you </a:t>
            </a:r>
            <a:r>
              <a:rPr lang="sr-Latn-CS" sz="1600" dirty="0" smtClean="0">
                <a:solidFill>
                  <a:schemeClr val="tx1"/>
                </a:solidFill>
                <a:effectLst/>
                <a:latin typeface="Arial Unicode MS" pitchFamily="34" charset="-128"/>
                <a:ea typeface="Arial Unicode MS" pitchFamily="34" charset="-128"/>
                <a:cs typeface="Arial Unicode MS" pitchFamily="34" charset="-128"/>
              </a:rPr>
              <a:t>want to be popular in </a:t>
            </a:r>
            <a:r>
              <a:rPr lang="en-US" sz="1600" dirty="0" smtClean="0">
                <a:solidFill>
                  <a:schemeClr val="tx1"/>
                </a:solidFill>
                <a:effectLst/>
                <a:latin typeface="Arial Unicode MS" pitchFamily="34" charset="-128"/>
                <a:ea typeface="Arial Unicode MS" pitchFamily="34" charset="-128"/>
                <a:cs typeface="Arial Unicode MS" pitchFamily="34" charset="-128"/>
              </a:rPr>
              <a:t>y</a:t>
            </a:r>
            <a:r>
              <a:rPr lang="sr-Latn-CS" sz="1600" dirty="0" smtClean="0">
                <a:solidFill>
                  <a:schemeClr val="tx1"/>
                </a:solidFill>
                <a:effectLst/>
                <a:latin typeface="Arial Unicode MS" pitchFamily="34" charset="-128"/>
                <a:ea typeface="Arial Unicode MS" pitchFamily="34" charset="-128"/>
                <a:cs typeface="Arial Unicode MS" pitchFamily="34" charset="-128"/>
              </a:rPr>
              <a:t>our</a:t>
            </a:r>
            <a:r>
              <a:rPr lang="en-US" sz="1600" dirty="0" smtClean="0">
                <a:solidFill>
                  <a:schemeClr val="tx1"/>
                </a:solidFill>
                <a:effectLst/>
                <a:latin typeface="Arial Unicode MS" pitchFamily="34" charset="-128"/>
                <a:ea typeface="Arial Unicode MS" pitchFamily="34" charset="-128"/>
                <a:cs typeface="Arial Unicode MS" pitchFamily="34" charset="-128"/>
              </a:rPr>
              <a:t> school</a:t>
            </a:r>
            <a:r>
              <a:rPr lang="sr-Latn-CS" sz="1600" dirty="0" smtClean="0">
                <a:solidFill>
                  <a:schemeClr val="tx1"/>
                </a:solidFill>
                <a:effectLst/>
                <a:latin typeface="Arial Unicode MS" pitchFamily="34" charset="-128"/>
                <a:ea typeface="Arial Unicode MS" pitchFamily="34" charset="-128"/>
                <a:cs typeface="Arial Unicode MS" pitchFamily="34" charset="-128"/>
              </a:rPr>
              <a:t>  </a:t>
            </a:r>
            <a:r>
              <a:rPr lang="en-US" sz="1600" dirty="0" smtClean="0">
                <a:solidFill>
                  <a:schemeClr val="tx1"/>
                </a:solidFill>
                <a:effectLst/>
                <a:latin typeface="Arial Unicode MS" pitchFamily="34" charset="-128"/>
                <a:ea typeface="Arial Unicode MS" pitchFamily="34" charset="-128"/>
                <a:cs typeface="Arial Unicode MS" pitchFamily="34" charset="-128"/>
              </a:rPr>
              <a:t>take a part in our educative game. What you have to do is to translate the following text into English. The student whose translation is the best will be given a page in our magazine. He/She will be interviewed and  photographed.</a:t>
            </a:r>
            <a:r>
              <a:rPr lang="sr-Latn-CS" sz="1600" dirty="0" smtClean="0">
                <a:solidFill>
                  <a:schemeClr val="tx1"/>
                </a:solidFill>
                <a:effectLst/>
                <a:latin typeface="Arial Unicode MS" pitchFamily="34" charset="-128"/>
                <a:ea typeface="Arial Unicode MS" pitchFamily="34" charset="-128"/>
                <a:cs typeface="Arial Unicode MS" pitchFamily="34" charset="-128"/>
              </a:rPr>
              <a:t/>
            </a:r>
            <a:br>
              <a:rPr lang="sr-Latn-CS" sz="1600" dirty="0" smtClean="0">
                <a:solidFill>
                  <a:schemeClr val="tx1"/>
                </a:solidFill>
                <a:effectLst/>
                <a:latin typeface="Arial Unicode MS" pitchFamily="34" charset="-128"/>
                <a:ea typeface="Arial Unicode MS" pitchFamily="34" charset="-128"/>
                <a:cs typeface="Arial Unicode MS" pitchFamily="34" charset="-128"/>
              </a:rPr>
            </a:br>
            <a:endParaRPr lang="en-US" sz="1600" dirty="0">
              <a:solidFill>
                <a:schemeClr val="tx1"/>
              </a:solidFill>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sz="half" idx="1"/>
          </p:nvPr>
        </p:nvSpPr>
        <p:spPr/>
        <p:txBody>
          <a:bodyPr>
            <a:normAutofit fontScale="70000" lnSpcReduction="20000"/>
          </a:bodyPr>
          <a:lstStyle/>
          <a:p>
            <a:endParaRPr lang="en-US" b="1" dirty="0" smtClean="0"/>
          </a:p>
          <a:p>
            <a:endParaRPr lang="en-US" b="1" dirty="0" smtClean="0"/>
          </a:p>
          <a:p>
            <a:r>
              <a:rPr lang="en-US" b="1" dirty="0" smtClean="0">
                <a:latin typeface="+mj-lt"/>
              </a:rPr>
              <a:t>“Simpsonovi” je americka animirana serija koja se emituje na nasim televizijama.  Serija govori o jednoj cudnoj porodici. Simpsonovi su crtani likovi zute boje. Ima ih petoro u porodice. Imaju cak dva kucna ljubimca, macku I psa. Kroz TV  seriju opisuje se svakodnevni zivot ove porodice. Od dana emitovanja  prve epizode koja je bila 17 decembra 1989. pa sve od kraja 23 sezone emitovano je 508 epizoda.</a:t>
            </a:r>
          </a:p>
          <a:p>
            <a:endParaRPr lang="en-US" b="1" dirty="0"/>
          </a:p>
        </p:txBody>
      </p:sp>
      <p:pic>
        <p:nvPicPr>
          <p:cNvPr id="1026" name="Picture 2"/>
          <p:cNvPicPr>
            <a:picLocks noGrp="1" noChangeAspect="1" noChangeArrowheads="1"/>
          </p:cNvPicPr>
          <p:nvPr>
            <p:ph sz="half" idx="2"/>
          </p:nvPr>
        </p:nvPicPr>
        <p:blipFill>
          <a:blip r:embed="rId2"/>
          <a:srcRect/>
          <a:stretch>
            <a:fillRect/>
          </a:stretch>
        </p:blipFill>
        <p:spPr bwMode="auto">
          <a:xfrm>
            <a:off x="5486400" y="2142332"/>
            <a:ext cx="2286000" cy="3330678"/>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pPr algn="l"/>
            <a:r>
              <a:rPr lang="en-US" b="1" dirty="0" smtClean="0">
                <a:latin typeface="Algerian" pitchFamily="82" charset="0"/>
              </a:rPr>
              <a:t>ENJOY   YOUR   FREE   TIME</a:t>
            </a:r>
            <a:br>
              <a:rPr lang="en-US" b="1" dirty="0" smtClean="0">
                <a:latin typeface="Algerian" pitchFamily="82" charset="0"/>
              </a:rPr>
            </a:br>
            <a:r>
              <a:rPr lang="en-US" b="1" dirty="0">
                <a:latin typeface="Algerian" pitchFamily="82" charset="0"/>
              </a:rPr>
              <a:t> </a:t>
            </a:r>
            <a:r>
              <a:rPr lang="en-US" b="1" dirty="0" smtClean="0">
                <a:latin typeface="Algerian" pitchFamily="82" charset="0"/>
              </a:rPr>
              <a:t>                      L   o    l</a:t>
            </a:r>
            <a:endParaRPr lang="en-US" b="1" dirty="0">
              <a:latin typeface="Algerian" pitchFamily="82" charset="0"/>
            </a:endParaRPr>
          </a:p>
        </p:txBody>
      </p:sp>
      <p:sp>
        <p:nvSpPr>
          <p:cNvPr id="3" name="Content Placeholder 2"/>
          <p:cNvSpPr>
            <a:spLocks noGrp="1"/>
          </p:cNvSpPr>
          <p:nvPr>
            <p:ph sz="half" idx="1"/>
          </p:nvPr>
        </p:nvSpPr>
        <p:spPr/>
        <p:txBody>
          <a:bodyPr>
            <a:normAutofit lnSpcReduction="10000"/>
          </a:bodyPr>
          <a:lstStyle/>
          <a:p>
            <a:pPr>
              <a:buNone/>
            </a:pPr>
            <a:r>
              <a:rPr lang="en-US" sz="1600" dirty="0"/>
              <a:t>Teacher </a:t>
            </a:r>
            <a:r>
              <a:rPr lang="en-US" sz="1600" dirty="0" smtClean="0"/>
              <a:t> tells  students</a:t>
            </a:r>
            <a:r>
              <a:rPr lang="en-US" sz="1600" dirty="0"/>
              <a:t>: </a:t>
            </a:r>
            <a:r>
              <a:rPr lang="en-US" sz="1600" dirty="0" smtClean="0"/>
              <a:t>“</a:t>
            </a:r>
            <a:r>
              <a:rPr lang="en-US" sz="1600" i="1" dirty="0" smtClean="0"/>
              <a:t>The </a:t>
            </a:r>
            <a:r>
              <a:rPr lang="en-US" sz="1600" i="1" dirty="0"/>
              <a:t>one who answers the next question can go home”</a:t>
            </a:r>
          </a:p>
          <a:p>
            <a:pPr>
              <a:buNone/>
            </a:pPr>
            <a:r>
              <a:rPr lang="en-US" sz="1600" dirty="0"/>
              <a:t>Perica stands up throws </a:t>
            </a:r>
            <a:r>
              <a:rPr lang="en-US" sz="1600" dirty="0" smtClean="0"/>
              <a:t>the </a:t>
            </a:r>
            <a:r>
              <a:rPr lang="en-US" sz="1600" dirty="0"/>
              <a:t>chalk </a:t>
            </a:r>
            <a:r>
              <a:rPr lang="en-US" sz="1600" dirty="0" smtClean="0"/>
              <a:t>on the </a:t>
            </a:r>
            <a:r>
              <a:rPr lang="en-US" sz="1600" dirty="0"/>
              <a:t>board.</a:t>
            </a:r>
          </a:p>
          <a:p>
            <a:pPr>
              <a:buNone/>
            </a:pPr>
            <a:r>
              <a:rPr lang="en-US" sz="1600" dirty="0"/>
              <a:t>Teachers says: “</a:t>
            </a:r>
            <a:r>
              <a:rPr lang="en-US" sz="1600" i="1" dirty="0"/>
              <a:t>Who did that”?</a:t>
            </a:r>
          </a:p>
          <a:p>
            <a:pPr>
              <a:buNone/>
            </a:pPr>
            <a:r>
              <a:rPr lang="en-US" sz="1600" dirty="0"/>
              <a:t>Perica says: </a:t>
            </a:r>
            <a:r>
              <a:rPr lang="en-US" sz="1600" i="1" dirty="0"/>
              <a:t>I did, can I go now? </a:t>
            </a:r>
          </a:p>
          <a:p>
            <a:pPr>
              <a:buNone/>
            </a:pPr>
            <a:endParaRPr lang="en-US" sz="1600" i="1" dirty="0"/>
          </a:p>
          <a:p>
            <a:pPr>
              <a:buNone/>
            </a:pPr>
            <a:endParaRPr lang="en-US" sz="1600" dirty="0" smtClean="0"/>
          </a:p>
          <a:p>
            <a:pPr algn="ctr">
              <a:buNone/>
            </a:pPr>
            <a:endParaRPr lang="en-US" sz="1600" dirty="0"/>
          </a:p>
          <a:p>
            <a:pPr>
              <a:buNone/>
            </a:pPr>
            <a:endParaRPr lang="en-US" sz="1600" dirty="0" smtClean="0"/>
          </a:p>
          <a:p>
            <a:pPr>
              <a:buNone/>
            </a:pPr>
            <a:endParaRPr lang="en-US" sz="1600" dirty="0"/>
          </a:p>
          <a:p>
            <a:pPr>
              <a:buNone/>
            </a:pPr>
            <a:r>
              <a:rPr lang="en-US" sz="1600" dirty="0" smtClean="0"/>
              <a:t>Boy </a:t>
            </a:r>
            <a:r>
              <a:rPr lang="en-US" sz="1600" dirty="0"/>
              <a:t>is speaking with the </a:t>
            </a:r>
            <a:r>
              <a:rPr lang="en-US" sz="1600" dirty="0" smtClean="0"/>
              <a:t>girl: “We’re </a:t>
            </a:r>
            <a:r>
              <a:rPr lang="en-US" sz="1600" dirty="0"/>
              <a:t>breaking up”!</a:t>
            </a:r>
          </a:p>
          <a:p>
            <a:pPr>
              <a:buNone/>
            </a:pPr>
            <a:r>
              <a:rPr lang="en-US" sz="1600" dirty="0"/>
              <a:t>“Why”?, the girl asks.</a:t>
            </a:r>
          </a:p>
          <a:p>
            <a:pPr>
              <a:buNone/>
            </a:pPr>
            <a:r>
              <a:rPr lang="en-US" sz="1600" dirty="0"/>
              <a:t>We don’t have nothing in common.</a:t>
            </a:r>
          </a:p>
          <a:p>
            <a:pPr>
              <a:buNone/>
            </a:pPr>
            <a:r>
              <a:rPr lang="en-US" sz="1600" dirty="0"/>
              <a:t>“Yes, we do”, she </a:t>
            </a:r>
            <a:r>
              <a:rPr lang="en-US" sz="1600" dirty="0" smtClean="0"/>
              <a:t>says, "We </a:t>
            </a:r>
            <a:r>
              <a:rPr lang="en-US" sz="1600" dirty="0"/>
              <a:t>have 300 facebook friends”</a:t>
            </a:r>
          </a:p>
          <a:p>
            <a:endParaRPr lang="en-US" sz="1600" dirty="0"/>
          </a:p>
        </p:txBody>
      </p:sp>
      <p:pic>
        <p:nvPicPr>
          <p:cNvPr id="2052" name="Picture 4"/>
          <p:cNvPicPr>
            <a:picLocks noGrp="1" noChangeAspect="1" noChangeArrowheads="1"/>
          </p:cNvPicPr>
          <p:nvPr>
            <p:ph sz="half" idx="2"/>
          </p:nvPr>
        </p:nvPicPr>
        <p:blipFill>
          <a:blip r:embed="rId2"/>
          <a:stretch>
            <a:fillRect/>
          </a:stretch>
        </p:blipFill>
        <p:spPr bwMode="auto">
          <a:xfrm>
            <a:off x="4667250" y="2262981"/>
            <a:ext cx="40005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889844"/>
            <a:ext cx="4191000" cy="5632311"/>
          </a:xfrm>
          <a:prstGeom prst="rect">
            <a:avLst/>
          </a:prstGeom>
        </p:spPr>
        <p:txBody>
          <a:bodyPr wrap="square">
            <a:spAutoFit/>
          </a:bodyPr>
          <a:lstStyle/>
          <a:p>
            <a:pPr>
              <a:buNone/>
            </a:pPr>
            <a:r>
              <a:rPr lang="en-US" dirty="0" smtClean="0">
                <a:latin typeface="Calibri" pitchFamily="34" charset="0"/>
                <a:cs typeface="Arial" pitchFamily="34" charset="0"/>
              </a:rPr>
              <a:t>Josh and David were taking a wardrobe on the 10</a:t>
            </a:r>
            <a:r>
              <a:rPr lang="en-US" baseline="30000" dirty="0" smtClean="0">
                <a:latin typeface="Calibri" pitchFamily="34" charset="0"/>
                <a:cs typeface="Arial" pitchFamily="34" charset="0"/>
              </a:rPr>
              <a:t>th</a:t>
            </a:r>
            <a:r>
              <a:rPr lang="en-US" dirty="0" smtClean="0">
                <a:latin typeface="Calibri" pitchFamily="34" charset="0"/>
                <a:cs typeface="Arial" pitchFamily="34" charset="0"/>
              </a:rPr>
              <a:t> floor and in one moment Josh says:</a:t>
            </a:r>
          </a:p>
          <a:p>
            <a:pPr>
              <a:buNone/>
            </a:pPr>
            <a:r>
              <a:rPr lang="en-US" dirty="0" smtClean="0">
                <a:latin typeface="Calibri" pitchFamily="34" charset="0"/>
                <a:cs typeface="Arial" pitchFamily="34" charset="0"/>
              </a:rPr>
              <a:t>“</a:t>
            </a:r>
            <a:r>
              <a:rPr lang="en-US" i="1" dirty="0" smtClean="0">
                <a:latin typeface="Calibri" pitchFamily="34" charset="0"/>
                <a:cs typeface="Arial" pitchFamily="34" charset="0"/>
              </a:rPr>
              <a:t>Ok David, I have one good and one bad news”.</a:t>
            </a:r>
          </a:p>
          <a:p>
            <a:pPr>
              <a:buNone/>
            </a:pPr>
            <a:r>
              <a:rPr lang="en-US" i="1" dirty="0" smtClean="0">
                <a:latin typeface="Calibri" pitchFamily="34" charset="0"/>
                <a:cs typeface="Arial" pitchFamily="34" charset="0"/>
              </a:rPr>
              <a:t>“Tell  me first the good on</a:t>
            </a:r>
            <a:r>
              <a:rPr lang="en-US" dirty="0" smtClean="0">
                <a:latin typeface="Calibri" pitchFamily="34" charset="0"/>
                <a:cs typeface="Arial" pitchFamily="34" charset="0"/>
              </a:rPr>
              <a:t>e”, says David.</a:t>
            </a:r>
          </a:p>
          <a:p>
            <a:pPr>
              <a:buNone/>
            </a:pPr>
            <a:r>
              <a:rPr lang="en-US" i="1" dirty="0" smtClean="0">
                <a:latin typeface="Calibri" pitchFamily="34" charset="0"/>
                <a:cs typeface="Arial" pitchFamily="34" charset="0"/>
              </a:rPr>
              <a:t>“The good one is that we are on the ninth floor, but the bad one is that we are in the wrong building”.</a:t>
            </a:r>
          </a:p>
          <a:p>
            <a:pPr>
              <a:buNone/>
            </a:pPr>
            <a:endParaRPr lang="en-US" i="1" dirty="0" smtClean="0">
              <a:latin typeface="Calibri" pitchFamily="34" charset="0"/>
              <a:cs typeface="Arial" pitchFamily="34" charset="0"/>
            </a:endParaRPr>
          </a:p>
          <a:p>
            <a:pPr>
              <a:buNone/>
            </a:pPr>
            <a:endParaRPr lang="en-US" dirty="0" smtClean="0"/>
          </a:p>
          <a:p>
            <a:pPr>
              <a:buNone/>
            </a:pPr>
            <a:r>
              <a:rPr lang="en-US" dirty="0" smtClean="0"/>
              <a:t>Teacher: “</a:t>
            </a:r>
            <a:r>
              <a:rPr lang="en-US" i="1" dirty="0" smtClean="0"/>
              <a:t>Sam, what is the outside of tree called”?</a:t>
            </a:r>
          </a:p>
          <a:p>
            <a:pPr>
              <a:buNone/>
            </a:pPr>
            <a:r>
              <a:rPr lang="en-US" dirty="0" smtClean="0"/>
              <a:t>Sam: “</a:t>
            </a:r>
            <a:r>
              <a:rPr lang="en-US" i="1" dirty="0" smtClean="0"/>
              <a:t>I don’t know”.</a:t>
            </a:r>
          </a:p>
          <a:p>
            <a:pPr>
              <a:buNone/>
            </a:pPr>
            <a:r>
              <a:rPr lang="en-US" dirty="0" smtClean="0"/>
              <a:t>Teacher: “</a:t>
            </a:r>
            <a:r>
              <a:rPr lang="en-US" i="1" dirty="0" smtClean="0"/>
              <a:t>Bark Sam, bark”!</a:t>
            </a:r>
          </a:p>
          <a:p>
            <a:pPr>
              <a:buNone/>
            </a:pPr>
            <a:r>
              <a:rPr lang="en-US" dirty="0" smtClean="0"/>
              <a:t>Sam: </a:t>
            </a:r>
            <a:r>
              <a:rPr lang="en-US" i="1" dirty="0" smtClean="0"/>
              <a:t>WOW, WOW, WOW</a:t>
            </a:r>
          </a:p>
          <a:p>
            <a:pPr>
              <a:buNone/>
            </a:pPr>
            <a:r>
              <a:rPr lang="en-US" dirty="0" smtClean="0"/>
              <a:t> </a:t>
            </a:r>
          </a:p>
          <a:p>
            <a:pPr>
              <a:buNone/>
            </a:pPr>
            <a:endParaRPr lang="en-US" i="1" dirty="0" smtClean="0">
              <a:latin typeface="Calibri" pitchFamily="34" charset="0"/>
              <a:cs typeface="Arial" pitchFamily="34" charset="0"/>
            </a:endParaRPr>
          </a:p>
          <a:p>
            <a:pPr>
              <a:buNone/>
            </a:pPr>
            <a:r>
              <a:rPr lang="en-US" dirty="0" smtClean="0">
                <a:latin typeface="Calibri" pitchFamily="34" charset="0"/>
                <a:cs typeface="Arial" pitchFamily="34" charset="0"/>
              </a:rPr>
              <a:t> </a:t>
            </a:r>
          </a:p>
          <a:p>
            <a:endParaRPr lang="en-US" dirty="0">
              <a:latin typeface="Calibri" pitchFamily="34" charset="0"/>
              <a:cs typeface="Arial" pitchFamily="34" charset="0"/>
            </a:endParaRPr>
          </a:p>
        </p:txBody>
      </p:sp>
      <p:pic>
        <p:nvPicPr>
          <p:cNvPr id="3075" name="Picture 3"/>
          <p:cNvPicPr>
            <a:picLocks noChangeAspect="1" noChangeArrowheads="1"/>
          </p:cNvPicPr>
          <p:nvPr/>
        </p:nvPicPr>
        <p:blipFill>
          <a:blip r:embed="rId2"/>
          <a:srcRect/>
          <a:stretch>
            <a:fillRect/>
          </a:stretch>
        </p:blipFill>
        <p:spPr bwMode="auto">
          <a:xfrm>
            <a:off x="457200" y="1295400"/>
            <a:ext cx="3200400" cy="3343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 PAGE</a:t>
            </a:r>
            <a:endParaRPr lang="en-US" dirty="0"/>
          </a:p>
        </p:txBody>
      </p:sp>
      <p:sp>
        <p:nvSpPr>
          <p:cNvPr id="3" name="Content Placeholder 2"/>
          <p:cNvSpPr>
            <a:spLocks noGrp="1"/>
          </p:cNvSpPr>
          <p:nvPr>
            <p:ph sz="half" idx="1"/>
          </p:nvPr>
        </p:nvSpPr>
        <p:spPr>
          <a:xfrm>
            <a:off x="457200" y="1295400"/>
            <a:ext cx="4038600" cy="5334000"/>
          </a:xfrm>
        </p:spPr>
        <p:txBody>
          <a:bodyPr>
            <a:normAutofit fontScale="62500" lnSpcReduction="20000"/>
          </a:bodyPr>
          <a:lstStyle/>
          <a:p>
            <a:pPr>
              <a:buNone/>
            </a:pPr>
            <a:endParaRPr lang="en-US" dirty="0" smtClean="0"/>
          </a:p>
          <a:p>
            <a:pPr>
              <a:buNone/>
            </a:pPr>
            <a:endParaRPr lang="en-US" dirty="0" smtClean="0"/>
          </a:p>
          <a:p>
            <a:pPr>
              <a:buNone/>
            </a:pPr>
            <a:r>
              <a:rPr lang="en-US" dirty="0" smtClean="0"/>
              <a:t>         CRISTIANO RONALDO</a:t>
            </a:r>
          </a:p>
          <a:p>
            <a:endParaRPr lang="en-US" dirty="0" smtClean="0"/>
          </a:p>
          <a:p>
            <a:r>
              <a:rPr lang="en-US" dirty="0" smtClean="0"/>
              <a:t>Cristiano Ronaldo played in Manchester United. Currently he plays in Real Madrid.</a:t>
            </a:r>
          </a:p>
          <a:p>
            <a:endParaRPr lang="en-US" dirty="0" smtClean="0"/>
          </a:p>
          <a:p>
            <a:r>
              <a:rPr lang="en-US" dirty="0" smtClean="0"/>
              <a:t>He was born on the Portuguese Island called Madeira. </a:t>
            </a:r>
          </a:p>
          <a:p>
            <a:endParaRPr lang="en-US" dirty="0" smtClean="0"/>
          </a:p>
          <a:p>
            <a:r>
              <a:rPr lang="en-US" dirty="0" smtClean="0"/>
              <a:t>His name was very rare in his country. He was named by the former president of U.S. Ronald Regan.</a:t>
            </a:r>
          </a:p>
          <a:p>
            <a:endParaRPr lang="en-US" dirty="0" smtClean="0"/>
          </a:p>
          <a:p>
            <a:r>
              <a:rPr lang="en-US" dirty="0" smtClean="0"/>
              <a:t>He started playing football when he was three years old.</a:t>
            </a:r>
          </a:p>
          <a:p>
            <a:endParaRPr lang="en-US" dirty="0" smtClean="0"/>
          </a:p>
          <a:p>
            <a:pPr algn="r"/>
            <a:endParaRPr lang="sr-Cyrl-CS" dirty="0" smtClean="0"/>
          </a:p>
          <a:p>
            <a:pPr algn="r">
              <a:buNone/>
            </a:pPr>
            <a:r>
              <a:rPr lang="sr-Cyrl-CS" dirty="0" smtClean="0"/>
              <a:t>Влада Тонтић</a:t>
            </a:r>
            <a:endParaRPr lang="en-US" dirty="0"/>
          </a:p>
        </p:txBody>
      </p:sp>
      <p:pic>
        <p:nvPicPr>
          <p:cNvPr id="4" name="Picture 2"/>
          <p:cNvPicPr>
            <a:picLocks noGrp="1" noChangeAspect="1" noChangeArrowheads="1"/>
          </p:cNvPicPr>
          <p:nvPr>
            <p:ph sz="half" idx="2"/>
          </p:nvPr>
        </p:nvPicPr>
        <p:blipFill>
          <a:blip r:embed="rId2"/>
          <a:srcRect/>
          <a:stretch>
            <a:fillRect/>
          </a:stretch>
        </p:blipFill>
        <p:spPr bwMode="auto">
          <a:xfrm>
            <a:off x="5486400" y="1447800"/>
            <a:ext cx="2441568" cy="4433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Mirela Lakic\My Documents\My Pictures\MP Navigator EX\2012_10_25\IMG_NEW.jpg"/>
          <p:cNvPicPr>
            <a:picLocks noChangeAspect="1" noChangeArrowheads="1"/>
          </p:cNvPicPr>
          <p:nvPr/>
        </p:nvPicPr>
        <p:blipFill>
          <a:blip r:embed="rId2" cstate="print"/>
          <a:srcRect/>
          <a:stretch>
            <a:fillRect/>
          </a:stretch>
        </p:blipFill>
        <p:spPr bwMode="auto">
          <a:xfrm>
            <a:off x="1295400" y="609600"/>
            <a:ext cx="7467600" cy="5943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HANDBALL</a:t>
            </a:r>
            <a:endParaRPr lang="en-US" dirty="0"/>
          </a:p>
        </p:txBody>
      </p:sp>
      <p:pic>
        <p:nvPicPr>
          <p:cNvPr id="1026" name="Picture 2"/>
          <p:cNvPicPr>
            <a:picLocks noGrp="1" noChangeAspect="1" noChangeArrowheads="1"/>
          </p:cNvPicPr>
          <p:nvPr>
            <p:ph sz="half" idx="1"/>
          </p:nvPr>
        </p:nvPicPr>
        <p:blipFill>
          <a:blip r:embed="rId2"/>
          <a:stretch>
            <a:fillRect/>
          </a:stretch>
        </p:blipFill>
        <p:spPr bwMode="auto">
          <a:xfrm>
            <a:off x="1128712" y="3015456"/>
            <a:ext cx="2695575" cy="1695450"/>
          </a:xfrm>
          <a:prstGeom prst="rect">
            <a:avLst/>
          </a:prstGeom>
          <a:noFill/>
          <a:ln w="9525">
            <a:noFill/>
            <a:miter lim="800000"/>
            <a:headEnd/>
            <a:tailEnd/>
          </a:ln>
          <a:effectLst/>
        </p:spPr>
      </p:pic>
      <p:sp>
        <p:nvSpPr>
          <p:cNvPr id="4" name="Content Placeholder 3"/>
          <p:cNvSpPr>
            <a:spLocks noGrp="1"/>
          </p:cNvSpPr>
          <p:nvPr>
            <p:ph sz="half" idx="2"/>
          </p:nvPr>
        </p:nvSpPr>
        <p:spPr>
          <a:xfrm>
            <a:off x="4648200" y="1219200"/>
            <a:ext cx="4038600" cy="5486400"/>
          </a:xfrm>
        </p:spPr>
        <p:txBody>
          <a:bodyPr>
            <a:normAutofit fontScale="55000" lnSpcReduction="20000"/>
          </a:bodyPr>
          <a:lstStyle/>
          <a:p>
            <a:endParaRPr lang="en-US" sz="2800" b="1" dirty="0" smtClean="0">
              <a:solidFill>
                <a:schemeClr val="accent5">
                  <a:lumMod val="50000"/>
                </a:schemeClr>
              </a:solidFill>
              <a:latin typeface="Arial Narrow" pitchFamily="34" charset="0"/>
              <a:cs typeface="Arial" pitchFamily="34" charset="0"/>
            </a:endParaRPr>
          </a:p>
          <a:p>
            <a:endParaRPr lang="en-US" sz="2800" b="1" dirty="0" smtClean="0">
              <a:solidFill>
                <a:schemeClr val="accent5">
                  <a:lumMod val="50000"/>
                </a:schemeClr>
              </a:solidFill>
              <a:latin typeface="Arial Narrow" pitchFamily="34" charset="0"/>
              <a:cs typeface="Arial" pitchFamily="34" charset="0"/>
            </a:endParaRPr>
          </a:p>
          <a:p>
            <a:r>
              <a:rPr lang="en-US" sz="2800" b="1" dirty="0" smtClean="0">
                <a:solidFill>
                  <a:schemeClr val="accent5">
                    <a:lumMod val="50000"/>
                  </a:schemeClr>
                </a:solidFill>
                <a:latin typeface="Arial Narrow" pitchFamily="34" charset="0"/>
                <a:cs typeface="Arial" pitchFamily="34" charset="0"/>
              </a:rPr>
              <a:t> Handball is team sport with a ball in which two teams compete with 7 players (6 field players +1 goalkeeper) per team. The game lasts 60  minutes divided into two halftimes, and the goal is to provide more goals then your opponent. Players add the ball to each other as they do in  basketball but with a slightly smaller ball with different rules. </a:t>
            </a:r>
            <a:br>
              <a:rPr lang="en-US" sz="2800" b="1" dirty="0" smtClean="0">
                <a:solidFill>
                  <a:schemeClr val="accent5">
                    <a:lumMod val="50000"/>
                  </a:schemeClr>
                </a:solidFill>
                <a:latin typeface="Arial Narrow" pitchFamily="34" charset="0"/>
                <a:cs typeface="Arial" pitchFamily="34" charset="0"/>
              </a:rPr>
            </a:br>
            <a:r>
              <a:rPr lang="en-US" sz="2800" b="1" dirty="0" smtClean="0">
                <a:solidFill>
                  <a:schemeClr val="accent5">
                    <a:lumMod val="50000"/>
                  </a:schemeClr>
                </a:solidFill>
                <a:latin typeface="Arial Narrow" pitchFamily="34" charset="0"/>
                <a:cs typeface="Arial" pitchFamily="34" charset="0"/>
              </a:rPr>
              <a:t/>
            </a:r>
            <a:br>
              <a:rPr lang="en-US" sz="2800" b="1" dirty="0" smtClean="0">
                <a:solidFill>
                  <a:schemeClr val="accent5">
                    <a:lumMod val="50000"/>
                  </a:schemeClr>
                </a:solidFill>
                <a:latin typeface="Arial Narrow" pitchFamily="34" charset="0"/>
                <a:cs typeface="Arial" pitchFamily="34" charset="0"/>
              </a:rPr>
            </a:br>
            <a:r>
              <a:rPr lang="en-US" sz="2800" b="1" dirty="0" smtClean="0">
                <a:solidFill>
                  <a:schemeClr val="accent5">
                    <a:lumMod val="50000"/>
                  </a:schemeClr>
                </a:solidFill>
                <a:latin typeface="Arial Narrow" pitchFamily="34" charset="0"/>
                <a:cs typeface="Arial" pitchFamily="34" charset="0"/>
              </a:rPr>
              <a:t>Modern handball is usually played indoors while outdoors there are large variations in the forms of handball.</a:t>
            </a:r>
            <a:br>
              <a:rPr lang="en-US" sz="2800" b="1" dirty="0" smtClean="0">
                <a:solidFill>
                  <a:schemeClr val="accent5">
                    <a:lumMod val="50000"/>
                  </a:schemeClr>
                </a:solidFill>
                <a:latin typeface="Arial Narrow" pitchFamily="34" charset="0"/>
                <a:cs typeface="Arial" pitchFamily="34" charset="0"/>
              </a:rPr>
            </a:br>
            <a:r>
              <a:rPr lang="en-US" sz="2800" b="1" dirty="0" smtClean="0">
                <a:solidFill>
                  <a:schemeClr val="accent5">
                    <a:lumMod val="50000"/>
                  </a:schemeClr>
                </a:solidFill>
                <a:latin typeface="Arial Narrow" pitchFamily="34" charset="0"/>
                <a:cs typeface="Arial" pitchFamily="34" charset="0"/>
              </a:rPr>
              <a:t/>
            </a:r>
            <a:br>
              <a:rPr lang="en-US" sz="2800" b="1" dirty="0" smtClean="0">
                <a:solidFill>
                  <a:schemeClr val="accent5">
                    <a:lumMod val="50000"/>
                  </a:schemeClr>
                </a:solidFill>
                <a:latin typeface="Arial Narrow" pitchFamily="34" charset="0"/>
                <a:cs typeface="Arial" pitchFamily="34" charset="0"/>
              </a:rPr>
            </a:br>
            <a:r>
              <a:rPr lang="en-US" sz="2800" b="1" dirty="0" smtClean="0">
                <a:solidFill>
                  <a:schemeClr val="accent5">
                    <a:lumMod val="50000"/>
                  </a:schemeClr>
                </a:solidFill>
                <a:latin typeface="Arial Narrow" pitchFamily="34" charset="0"/>
              </a:rPr>
              <a:t>The aim of the game is to score by hitting the ball to the opponent’s goal. And the team that scores more goals wins. The ball goes from player to player and player in best position should score. Each player can only make tree steps while holding the ball and when the ball touches the floor it must be added to a team-mate. </a:t>
            </a:r>
            <a:br>
              <a:rPr lang="en-US" sz="2800" b="1" dirty="0" smtClean="0">
                <a:solidFill>
                  <a:schemeClr val="accent5">
                    <a:lumMod val="50000"/>
                  </a:schemeClr>
                </a:solidFill>
                <a:latin typeface="Arial Narrow" pitchFamily="34" charset="0"/>
              </a:rPr>
            </a:br>
            <a:r>
              <a:rPr lang="en-US" sz="2800" b="1" dirty="0" smtClean="0">
                <a:solidFill>
                  <a:schemeClr val="accent5">
                    <a:lumMod val="50000"/>
                  </a:schemeClr>
                </a:solidFill>
                <a:latin typeface="Arial Narrow" pitchFamily="34" charset="0"/>
              </a:rPr>
              <a:t/>
            </a:r>
            <a:br>
              <a:rPr lang="en-US" sz="2800" b="1" dirty="0" smtClean="0">
                <a:solidFill>
                  <a:schemeClr val="accent5">
                    <a:lumMod val="50000"/>
                  </a:schemeClr>
                </a:solidFill>
                <a:latin typeface="Arial Narrow" pitchFamily="34" charset="0"/>
              </a:rPr>
            </a:br>
            <a:r>
              <a:rPr lang="en-US" sz="2800" b="1" dirty="0" smtClean="0">
                <a:solidFill>
                  <a:schemeClr val="accent5">
                    <a:lumMod val="50000"/>
                  </a:schemeClr>
                </a:solidFill>
                <a:latin typeface="Arial Narrow" pitchFamily="34" charset="0"/>
              </a:rPr>
              <a:t>Dimension of handball court is  40x20.</a:t>
            </a:r>
          </a:p>
          <a:p>
            <a:endParaRPr lang="en-US" sz="2800" b="1" dirty="0" smtClean="0">
              <a:solidFill>
                <a:schemeClr val="accent5">
                  <a:lumMod val="50000"/>
                </a:schemeClr>
              </a:solidFill>
              <a:latin typeface="Arial Narrow" pitchFamily="34" charset="0"/>
            </a:endParaRPr>
          </a:p>
          <a:p>
            <a:endParaRPr lang="en-US" sz="2800" b="1" dirty="0" smtClean="0">
              <a:solidFill>
                <a:schemeClr val="accent5">
                  <a:lumMod val="50000"/>
                </a:schemeClr>
              </a:solidFill>
              <a:latin typeface="Arial Narrow" pitchFamily="34" charset="0"/>
            </a:endParaRPr>
          </a:p>
          <a:p>
            <a:r>
              <a:rPr lang="en-US" dirty="0" smtClean="0"/>
              <a:t>Anastasija,Natalija,Tijana,Ivana i Marina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71305">
            <a:off x="3429000" y="273050"/>
            <a:ext cx="3124200" cy="1162050"/>
          </a:xfrm>
        </p:spPr>
        <p:txBody>
          <a:bodyPr>
            <a:normAutofit/>
          </a:bodyPr>
          <a:lstStyle/>
          <a:p>
            <a:r>
              <a:rPr lang="en-US" b="1" dirty="0" smtClean="0">
                <a:solidFill>
                  <a:schemeClr val="accent5">
                    <a:lumMod val="50000"/>
                  </a:schemeClr>
                </a:solidFill>
                <a:latin typeface="Berlin Sans FB Demi" pitchFamily="34" charset="0"/>
              </a:rPr>
              <a:t>MUSIC MAKES MY SOUL DANCE</a:t>
            </a:r>
            <a:endParaRPr lang="en-US" b="1" dirty="0">
              <a:solidFill>
                <a:schemeClr val="accent5">
                  <a:lumMod val="50000"/>
                </a:schemeClr>
              </a:solidFill>
              <a:latin typeface="Berlin Sans FB Demi" pitchFamily="34" charset="0"/>
            </a:endParaRPr>
          </a:p>
        </p:txBody>
      </p:sp>
      <p:sp>
        <p:nvSpPr>
          <p:cNvPr id="3" name="Text Placeholder 2"/>
          <p:cNvSpPr>
            <a:spLocks noGrp="1"/>
          </p:cNvSpPr>
          <p:nvPr>
            <p:ph type="body" idx="2"/>
          </p:nvPr>
        </p:nvSpPr>
        <p:spPr>
          <a:xfrm>
            <a:off x="457200" y="1524000"/>
            <a:ext cx="4648200" cy="5029200"/>
          </a:xfrm>
        </p:spPr>
        <p:txBody>
          <a:bodyPr>
            <a:normAutofit lnSpcReduction="10000"/>
          </a:bodyPr>
          <a:lstStyle/>
          <a:p>
            <a:r>
              <a:rPr lang="vi-VN" dirty="0" smtClean="0">
                <a:solidFill>
                  <a:schemeClr val="accent5">
                    <a:lumMod val="50000"/>
                  </a:schemeClr>
                </a:solidFill>
              </a:rPr>
              <a:t>"</a:t>
            </a:r>
            <a:r>
              <a:rPr lang="vi-VN" b="1" dirty="0" smtClean="0">
                <a:solidFill>
                  <a:schemeClr val="accent5">
                    <a:lumMod val="50000"/>
                  </a:schemeClr>
                </a:solidFill>
                <a:latin typeface="Arial" pitchFamily="34" charset="0"/>
                <a:cs typeface="Arial" pitchFamily="34" charset="0"/>
              </a:rPr>
              <a:t>Riblja corba" is the most popular rock </a:t>
            </a:r>
            <a:r>
              <a:rPr lang="en-US" b="1" dirty="0" smtClean="0">
                <a:solidFill>
                  <a:schemeClr val="accent5">
                    <a:lumMod val="50000"/>
                  </a:schemeClr>
                </a:solidFill>
                <a:latin typeface="Arial" pitchFamily="34" charset="0"/>
                <a:cs typeface="Arial" pitchFamily="34" charset="0"/>
              </a:rPr>
              <a:t>band </a:t>
            </a:r>
            <a:r>
              <a:rPr lang="vi-VN" b="1" dirty="0" smtClean="0">
                <a:solidFill>
                  <a:schemeClr val="accent5">
                    <a:lumMod val="50000"/>
                  </a:schemeClr>
                </a:solidFill>
                <a:latin typeface="Arial" pitchFamily="34" charset="0"/>
                <a:cs typeface="Arial" pitchFamily="34" charset="0"/>
              </a:rPr>
              <a:t>in this region.</a:t>
            </a:r>
            <a:br>
              <a:rPr lang="vi-VN" b="1" dirty="0" smtClean="0">
                <a:solidFill>
                  <a:schemeClr val="accent5">
                    <a:lumMod val="50000"/>
                  </a:schemeClr>
                </a:solidFill>
                <a:latin typeface="Arial" pitchFamily="34" charset="0"/>
                <a:cs typeface="Arial" pitchFamily="34" charset="0"/>
              </a:rPr>
            </a:br>
            <a:endParaRPr lang="en-US" b="1" dirty="0" smtClean="0">
              <a:solidFill>
                <a:schemeClr val="accent5">
                  <a:lumMod val="50000"/>
                </a:schemeClr>
              </a:solidFill>
              <a:latin typeface="Arial" pitchFamily="34" charset="0"/>
              <a:cs typeface="Arial" pitchFamily="34" charset="0"/>
            </a:endParaRPr>
          </a:p>
          <a:p>
            <a:r>
              <a:rPr lang="en-US" b="1" dirty="0" smtClean="0">
                <a:solidFill>
                  <a:schemeClr val="accent5">
                    <a:lumMod val="50000"/>
                  </a:schemeClr>
                </a:solidFill>
                <a:latin typeface="Arial" pitchFamily="34" charset="0"/>
                <a:cs typeface="Arial" pitchFamily="34" charset="0"/>
              </a:rPr>
              <a:t>Band </a:t>
            </a:r>
            <a:r>
              <a:rPr lang="vi-VN" b="1" dirty="0" smtClean="0">
                <a:solidFill>
                  <a:schemeClr val="accent5">
                    <a:lumMod val="50000"/>
                  </a:schemeClr>
                </a:solidFill>
                <a:latin typeface="Arial" pitchFamily="34" charset="0"/>
                <a:cs typeface="Arial" pitchFamily="34" charset="0"/>
              </a:rPr>
              <a:t>"Riblja corba" was formed in Belgrade </a:t>
            </a:r>
            <a:r>
              <a:rPr lang="en-US" b="1" dirty="0" smtClean="0">
                <a:solidFill>
                  <a:schemeClr val="accent5">
                    <a:lumMod val="50000"/>
                  </a:schemeClr>
                </a:solidFill>
                <a:latin typeface="Arial" pitchFamily="34" charset="0"/>
                <a:cs typeface="Arial" pitchFamily="34" charset="0"/>
              </a:rPr>
              <a:t>in </a:t>
            </a:r>
            <a:r>
              <a:rPr lang="vi-VN" b="1" dirty="0" smtClean="0">
                <a:solidFill>
                  <a:schemeClr val="accent5">
                    <a:lumMod val="50000"/>
                  </a:schemeClr>
                </a:solidFill>
                <a:latin typeface="Arial" pitchFamily="34" charset="0"/>
                <a:cs typeface="Arial" pitchFamily="34" charset="0"/>
              </a:rPr>
              <a:t>1978.</a:t>
            </a:r>
            <a:br>
              <a:rPr lang="vi-VN" b="1" dirty="0" smtClean="0">
                <a:solidFill>
                  <a:schemeClr val="accent5">
                    <a:lumMod val="50000"/>
                  </a:schemeClr>
                </a:solidFill>
                <a:latin typeface="Arial" pitchFamily="34" charset="0"/>
                <a:cs typeface="Arial" pitchFamily="34" charset="0"/>
              </a:rPr>
            </a:br>
            <a:endParaRPr lang="en-US" b="1" dirty="0" smtClean="0">
              <a:solidFill>
                <a:schemeClr val="accent5">
                  <a:lumMod val="50000"/>
                </a:schemeClr>
              </a:solidFill>
              <a:latin typeface="Arial" pitchFamily="34" charset="0"/>
              <a:cs typeface="Arial" pitchFamily="34" charset="0"/>
            </a:endParaRPr>
          </a:p>
          <a:p>
            <a:r>
              <a:rPr lang="vi-VN" b="1" dirty="0" smtClean="0">
                <a:solidFill>
                  <a:schemeClr val="accent5">
                    <a:lumMod val="50000"/>
                  </a:schemeClr>
                </a:solidFill>
                <a:latin typeface="Arial" pitchFamily="34" charset="0"/>
                <a:cs typeface="Arial" pitchFamily="34" charset="0"/>
              </a:rPr>
              <a:t>Bora Đorđević </a:t>
            </a:r>
            <a:r>
              <a:rPr lang="en-US" b="1" dirty="0" smtClean="0">
                <a:solidFill>
                  <a:schemeClr val="accent5">
                    <a:lumMod val="50000"/>
                  </a:schemeClr>
                </a:solidFill>
                <a:latin typeface="Arial" pitchFamily="34" charset="0"/>
                <a:cs typeface="Arial" pitchFamily="34" charset="0"/>
              </a:rPr>
              <a:t>, the frontman of this famous band </a:t>
            </a:r>
            <a:r>
              <a:rPr lang="vi-VN" b="1" dirty="0" smtClean="0">
                <a:solidFill>
                  <a:schemeClr val="accent5">
                    <a:lumMod val="50000"/>
                  </a:schemeClr>
                </a:solidFill>
                <a:latin typeface="Arial" pitchFamily="34" charset="0"/>
                <a:cs typeface="Arial" pitchFamily="34" charset="0"/>
              </a:rPr>
              <a:t>was a member of a group "Suncokret" in which a few well-know people took part </a:t>
            </a:r>
            <a:r>
              <a:rPr lang="en-US" b="1" dirty="0" smtClean="0">
                <a:solidFill>
                  <a:schemeClr val="accent5">
                    <a:lumMod val="50000"/>
                  </a:schemeClr>
                </a:solidFill>
                <a:latin typeface="Arial" pitchFamily="34" charset="0"/>
                <a:cs typeface="Arial" pitchFamily="34" charset="0"/>
              </a:rPr>
              <a:t>as well. T</a:t>
            </a:r>
            <a:r>
              <a:rPr lang="vi-VN" b="1" dirty="0" smtClean="0">
                <a:solidFill>
                  <a:schemeClr val="accent5">
                    <a:lumMod val="50000"/>
                  </a:schemeClr>
                </a:solidFill>
                <a:latin typeface="Arial" pitchFamily="34" charset="0"/>
                <a:cs typeface="Arial" pitchFamily="34" charset="0"/>
              </a:rPr>
              <a:t>here were Gorica Popović,Nenad Božić,Snežana Jandrlić,Bilja Krstić and Bata Sokić.</a:t>
            </a:r>
            <a:br>
              <a:rPr lang="vi-VN" b="1" dirty="0" smtClean="0">
                <a:solidFill>
                  <a:schemeClr val="accent5">
                    <a:lumMod val="50000"/>
                  </a:schemeClr>
                </a:solidFill>
                <a:latin typeface="Arial" pitchFamily="34" charset="0"/>
                <a:cs typeface="Arial" pitchFamily="34" charset="0"/>
              </a:rPr>
            </a:br>
            <a:endParaRPr lang="en-US" b="1" dirty="0" smtClean="0">
              <a:solidFill>
                <a:schemeClr val="accent5">
                  <a:lumMod val="50000"/>
                </a:schemeClr>
              </a:solidFill>
              <a:latin typeface="Arial" pitchFamily="34" charset="0"/>
              <a:cs typeface="Arial" pitchFamily="34" charset="0"/>
            </a:endParaRPr>
          </a:p>
          <a:p>
            <a:r>
              <a:rPr lang="en-US" b="1" dirty="0" smtClean="0">
                <a:solidFill>
                  <a:schemeClr val="accent5">
                    <a:lumMod val="50000"/>
                  </a:schemeClr>
                </a:solidFill>
                <a:latin typeface="Arial" pitchFamily="34" charset="0"/>
                <a:cs typeface="Arial" pitchFamily="34" charset="0"/>
              </a:rPr>
              <a:t>Band</a:t>
            </a:r>
            <a:r>
              <a:rPr lang="vi-VN" b="1" dirty="0" smtClean="0">
                <a:solidFill>
                  <a:schemeClr val="accent5">
                    <a:lumMod val="50000"/>
                  </a:schemeClr>
                </a:solidFill>
                <a:latin typeface="Arial" pitchFamily="34" charset="0"/>
                <a:cs typeface="Arial" pitchFamily="34" charset="0"/>
              </a:rPr>
              <a:t>"Riblja corba" was officially </a:t>
            </a:r>
            <a:r>
              <a:rPr lang="en-US" b="1" dirty="0" smtClean="0">
                <a:solidFill>
                  <a:schemeClr val="accent5">
                    <a:lumMod val="50000"/>
                  </a:schemeClr>
                </a:solidFill>
                <a:latin typeface="Arial" pitchFamily="34" charset="0"/>
                <a:cs typeface="Arial" pitchFamily="34" charset="0"/>
              </a:rPr>
              <a:t>started with its</a:t>
            </a:r>
            <a:r>
              <a:rPr lang="vi-VN" b="1" dirty="0" smtClean="0">
                <a:solidFill>
                  <a:schemeClr val="accent5">
                    <a:lumMod val="50000"/>
                  </a:schemeClr>
                </a:solidFill>
                <a:latin typeface="Arial" pitchFamily="34" charset="0"/>
                <a:cs typeface="Arial" pitchFamily="34" charset="0"/>
              </a:rPr>
              <a:t> work in resturant "Šumanovac" </a:t>
            </a:r>
            <a:r>
              <a:rPr lang="en-US" b="1" dirty="0" smtClean="0">
                <a:solidFill>
                  <a:schemeClr val="accent5">
                    <a:lumMod val="50000"/>
                  </a:schemeClr>
                </a:solidFill>
                <a:latin typeface="Arial" pitchFamily="34" charset="0"/>
                <a:cs typeface="Arial" pitchFamily="34" charset="0"/>
              </a:rPr>
              <a:t>on </a:t>
            </a:r>
            <a:r>
              <a:rPr lang="vi-VN" b="1" dirty="0" smtClean="0">
                <a:solidFill>
                  <a:schemeClr val="accent5">
                    <a:lumMod val="50000"/>
                  </a:schemeClr>
                </a:solidFill>
                <a:latin typeface="Arial" pitchFamily="34" charset="0"/>
                <a:cs typeface="Arial" pitchFamily="34" charset="0"/>
              </a:rPr>
              <a:t>15</a:t>
            </a:r>
            <a:r>
              <a:rPr lang="en-US" b="1" baseline="30000" dirty="0" smtClean="0">
                <a:solidFill>
                  <a:schemeClr val="accent5">
                    <a:lumMod val="50000"/>
                  </a:schemeClr>
                </a:solidFill>
                <a:latin typeface="Arial" pitchFamily="34" charset="0"/>
                <a:cs typeface="Arial" pitchFamily="34" charset="0"/>
              </a:rPr>
              <a:t>th</a:t>
            </a:r>
            <a:r>
              <a:rPr lang="en-US" b="1" dirty="0" smtClean="0">
                <a:solidFill>
                  <a:schemeClr val="accent5">
                    <a:lumMod val="50000"/>
                  </a:schemeClr>
                </a:solidFill>
                <a:latin typeface="Arial" pitchFamily="34" charset="0"/>
                <a:cs typeface="Arial" pitchFamily="34" charset="0"/>
              </a:rPr>
              <a:t> </a:t>
            </a:r>
            <a:r>
              <a:rPr lang="vi-VN" b="1" dirty="0" smtClean="0">
                <a:solidFill>
                  <a:schemeClr val="accent5">
                    <a:lumMod val="50000"/>
                  </a:schemeClr>
                </a:solidFill>
                <a:latin typeface="Arial" pitchFamily="34" charset="0"/>
                <a:cs typeface="Arial" pitchFamily="34" charset="0"/>
              </a:rPr>
              <a:t> Avgusta 1978.</a:t>
            </a:r>
            <a:r>
              <a:rPr lang="en-US" b="1" dirty="0" smtClean="0">
                <a:solidFill>
                  <a:schemeClr val="accent5">
                    <a:lumMod val="50000"/>
                  </a:schemeClr>
                </a:solidFill>
                <a:latin typeface="Arial" pitchFamily="34" charset="0"/>
                <a:cs typeface="Arial" pitchFamily="34" charset="0"/>
              </a:rPr>
              <a:t> </a:t>
            </a:r>
            <a:r>
              <a:rPr lang="vi-VN" b="1" dirty="0" smtClean="0">
                <a:solidFill>
                  <a:schemeClr val="accent5">
                    <a:lumMod val="50000"/>
                  </a:schemeClr>
                </a:solidFill>
                <a:latin typeface="Arial" pitchFamily="34" charset="0"/>
                <a:cs typeface="Arial" pitchFamily="34" charset="0"/>
              </a:rPr>
              <a:t>First name of the </a:t>
            </a:r>
            <a:r>
              <a:rPr lang="en-US" b="1" dirty="0" smtClean="0">
                <a:solidFill>
                  <a:schemeClr val="accent5">
                    <a:lumMod val="50000"/>
                  </a:schemeClr>
                </a:solidFill>
                <a:latin typeface="Arial" pitchFamily="34" charset="0"/>
                <a:cs typeface="Arial" pitchFamily="34" charset="0"/>
              </a:rPr>
              <a:t>band </a:t>
            </a:r>
            <a:r>
              <a:rPr lang="vi-VN" b="1" dirty="0" smtClean="0">
                <a:solidFill>
                  <a:schemeClr val="accent5">
                    <a:lumMod val="50000"/>
                  </a:schemeClr>
                </a:solidFill>
                <a:latin typeface="Arial" pitchFamily="34" charset="0"/>
                <a:cs typeface="Arial" pitchFamily="34" charset="0"/>
              </a:rPr>
              <a:t>should </a:t>
            </a:r>
            <a:r>
              <a:rPr lang="en-US" b="1" dirty="0" smtClean="0">
                <a:solidFill>
                  <a:schemeClr val="accent5">
                    <a:lumMod val="50000"/>
                  </a:schemeClr>
                </a:solidFill>
                <a:latin typeface="Arial" pitchFamily="34" charset="0"/>
                <a:cs typeface="Arial" pitchFamily="34" charset="0"/>
              </a:rPr>
              <a:t>‘ve </a:t>
            </a:r>
            <a:r>
              <a:rPr lang="vi-VN" b="1" dirty="0" smtClean="0">
                <a:solidFill>
                  <a:schemeClr val="accent5">
                    <a:lumMod val="50000"/>
                  </a:schemeClr>
                </a:solidFill>
                <a:latin typeface="Arial" pitchFamily="34" charset="0"/>
                <a:cs typeface="Arial" pitchFamily="34" charset="0"/>
              </a:rPr>
              <a:t>be</a:t>
            </a:r>
            <a:r>
              <a:rPr lang="en-US" b="1" dirty="0" smtClean="0">
                <a:solidFill>
                  <a:schemeClr val="accent5">
                    <a:lumMod val="50000"/>
                  </a:schemeClr>
                </a:solidFill>
                <a:latin typeface="Arial" pitchFamily="34" charset="0"/>
                <a:cs typeface="Arial" pitchFamily="34" charset="0"/>
              </a:rPr>
              <a:t>en</a:t>
            </a:r>
            <a:r>
              <a:rPr lang="vi-VN" b="1" dirty="0" smtClean="0">
                <a:solidFill>
                  <a:schemeClr val="accent5">
                    <a:lumMod val="50000"/>
                  </a:schemeClr>
                </a:solidFill>
                <a:latin typeface="Arial" pitchFamily="34" charset="0"/>
                <a:cs typeface="Arial" pitchFamily="34" charset="0"/>
              </a:rPr>
              <a:t> "Bora and warriors" but then they </a:t>
            </a:r>
            <a:r>
              <a:rPr lang="en-US" b="1" dirty="0" smtClean="0">
                <a:solidFill>
                  <a:schemeClr val="accent5">
                    <a:lumMod val="50000"/>
                  </a:schemeClr>
                </a:solidFill>
                <a:latin typeface="Arial" pitchFamily="34" charset="0"/>
                <a:cs typeface="Arial" pitchFamily="34" charset="0"/>
              </a:rPr>
              <a:t>have changed their mind sand </a:t>
            </a:r>
            <a:r>
              <a:rPr lang="vi-VN" b="1" dirty="0" smtClean="0">
                <a:solidFill>
                  <a:schemeClr val="accent5">
                    <a:lumMod val="50000"/>
                  </a:schemeClr>
                </a:solidFill>
                <a:latin typeface="Arial" pitchFamily="34" charset="0"/>
                <a:cs typeface="Arial" pitchFamily="34" charset="0"/>
              </a:rPr>
              <a:t>name</a:t>
            </a:r>
            <a:r>
              <a:rPr lang="en-US" b="1" dirty="0" smtClean="0">
                <a:solidFill>
                  <a:schemeClr val="accent5">
                    <a:lumMod val="50000"/>
                  </a:schemeClr>
                </a:solidFill>
                <a:latin typeface="Arial" pitchFamily="34" charset="0"/>
                <a:cs typeface="Arial" pitchFamily="34" charset="0"/>
              </a:rPr>
              <a:t>d it</a:t>
            </a:r>
            <a:r>
              <a:rPr lang="vi-VN" b="1" dirty="0" smtClean="0">
                <a:solidFill>
                  <a:schemeClr val="accent5">
                    <a:lumMod val="50000"/>
                  </a:schemeClr>
                </a:solidFill>
                <a:latin typeface="Arial" pitchFamily="34" charset="0"/>
                <a:cs typeface="Arial" pitchFamily="34" charset="0"/>
              </a:rPr>
              <a:t> "Riblja corba".</a:t>
            </a:r>
            <a:endParaRPr lang="en-US" b="1" dirty="0" smtClean="0">
              <a:solidFill>
                <a:schemeClr val="accent5">
                  <a:lumMod val="50000"/>
                </a:schemeClr>
              </a:solidFill>
              <a:latin typeface="Arial" pitchFamily="34" charset="0"/>
              <a:cs typeface="Arial" pitchFamily="34" charset="0"/>
            </a:endParaRPr>
          </a:p>
          <a:p>
            <a:r>
              <a:rPr lang="vi-VN" b="1" dirty="0" smtClean="0">
                <a:solidFill>
                  <a:schemeClr val="accent5">
                    <a:lumMod val="50000"/>
                  </a:schemeClr>
                </a:solidFill>
                <a:latin typeface="Arial" pitchFamily="34" charset="0"/>
                <a:cs typeface="Arial" pitchFamily="34" charset="0"/>
              </a:rPr>
              <a:t>First concert happened in a village Elemir 26th avugsta 1978.</a:t>
            </a:r>
            <a:br>
              <a:rPr lang="vi-VN" b="1" dirty="0" smtClean="0">
                <a:solidFill>
                  <a:schemeClr val="accent5">
                    <a:lumMod val="50000"/>
                  </a:schemeClr>
                </a:solidFill>
                <a:latin typeface="Arial" pitchFamily="34" charset="0"/>
                <a:cs typeface="Arial" pitchFamily="34" charset="0"/>
              </a:rPr>
            </a:br>
            <a:r>
              <a:rPr lang="vi-VN" b="1" dirty="0" smtClean="0">
                <a:solidFill>
                  <a:schemeClr val="accent5">
                    <a:lumMod val="50000"/>
                  </a:schemeClr>
                </a:solidFill>
                <a:latin typeface="Arial" pitchFamily="34" charset="0"/>
                <a:cs typeface="Arial" pitchFamily="34" charset="0"/>
              </a:rPr>
              <a:t>After that</a:t>
            </a:r>
            <a:r>
              <a:rPr lang="en-US" b="1" dirty="0" smtClean="0">
                <a:solidFill>
                  <a:schemeClr val="accent5">
                    <a:lumMod val="50000"/>
                  </a:schemeClr>
                </a:solidFill>
                <a:latin typeface="Arial" pitchFamily="34" charset="0"/>
                <a:cs typeface="Arial" pitchFamily="34" charset="0"/>
              </a:rPr>
              <a:t> they played all around  the country.   </a:t>
            </a:r>
          </a:p>
          <a:p>
            <a:r>
              <a:rPr lang="vi-VN" b="1" dirty="0" smtClean="0">
                <a:solidFill>
                  <a:schemeClr val="accent5">
                    <a:lumMod val="50000"/>
                  </a:schemeClr>
                </a:solidFill>
                <a:latin typeface="Arial" pitchFamily="34" charset="0"/>
                <a:cs typeface="Arial" pitchFamily="34" charset="0"/>
              </a:rPr>
              <a:t>They </a:t>
            </a:r>
            <a:r>
              <a:rPr lang="en-US" b="1" dirty="0" smtClean="0">
                <a:solidFill>
                  <a:schemeClr val="accent5">
                    <a:lumMod val="50000"/>
                  </a:schemeClr>
                </a:solidFill>
                <a:latin typeface="Arial" pitchFamily="34" charset="0"/>
                <a:cs typeface="Arial" pitchFamily="34" charset="0"/>
              </a:rPr>
              <a:t>released </a:t>
            </a:r>
            <a:r>
              <a:rPr lang="vi-VN" b="1" dirty="0" smtClean="0">
                <a:solidFill>
                  <a:schemeClr val="accent5">
                    <a:lumMod val="50000"/>
                  </a:schemeClr>
                </a:solidFill>
                <a:latin typeface="Arial" pitchFamily="34" charset="0"/>
                <a:cs typeface="Arial" pitchFamily="34" charset="0"/>
              </a:rPr>
              <a:t>their allbum in Decemer 22th called "Lutka sa naslovne strane" and "On i njegov BMW"it immedately</a:t>
            </a:r>
            <a:r>
              <a:rPr lang="en-US" b="1" dirty="0" smtClean="0">
                <a:solidFill>
                  <a:schemeClr val="accent5">
                    <a:lumMod val="50000"/>
                  </a:schemeClr>
                </a:solidFill>
                <a:latin typeface="Arial" pitchFamily="34" charset="0"/>
                <a:cs typeface="Arial" pitchFamily="34" charset="0"/>
              </a:rPr>
              <a:t> became very popular.</a:t>
            </a:r>
          </a:p>
          <a:p>
            <a:pPr marL="0" marR="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400" b="1" kern="1200" dirty="0" smtClean="0">
                <a:solidFill>
                  <a:schemeClr val="tx1"/>
                </a:solidFill>
                <a:latin typeface="+mn-lt"/>
                <a:ea typeface="+mn-ea"/>
                <a:cs typeface="+mn-cs"/>
              </a:rPr>
              <a:t>Kristina Hagelkris</a:t>
            </a:r>
          </a:p>
          <a:p>
            <a:endParaRPr lang="en-US" b="1" dirty="0" smtClean="0">
              <a:solidFill>
                <a:schemeClr val="accent5">
                  <a:lumMod val="50000"/>
                </a:schemeClr>
              </a:solidFill>
              <a:latin typeface="Arial" pitchFamily="34" charset="0"/>
              <a:cs typeface="Arial" pitchFamily="34" charset="0"/>
            </a:endParaRPr>
          </a:p>
          <a:p>
            <a:endParaRPr lang="en-US" b="1" dirty="0" smtClean="0">
              <a:solidFill>
                <a:schemeClr val="accent5">
                  <a:lumMod val="50000"/>
                </a:schemeClr>
              </a:solidFill>
              <a:latin typeface="Arial" pitchFamily="34" charset="0"/>
              <a:cs typeface="Arial" pitchFamily="34" charset="0"/>
            </a:endParaRPr>
          </a:p>
          <a:p>
            <a:endParaRPr lang="en-US" b="1" dirty="0" smtClean="0">
              <a:solidFill>
                <a:schemeClr val="accent5">
                  <a:lumMod val="50000"/>
                </a:schemeClr>
              </a:solidFill>
              <a:latin typeface="Arial" pitchFamily="34" charset="0"/>
              <a:cs typeface="Arial" pitchFamily="34" charset="0"/>
            </a:endParaRPr>
          </a:p>
          <a:p>
            <a:endParaRPr lang="en-US" b="1"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1"/>
          </p:nvPr>
        </p:nvSpPr>
        <p:spPr>
          <a:xfrm>
            <a:off x="5257800" y="1523999"/>
            <a:ext cx="3429000" cy="5334001"/>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1400" dirty="0" smtClean="0">
              <a:solidFill>
                <a:schemeClr val="bg1"/>
              </a:solidFill>
            </a:endParaRPr>
          </a:p>
          <a:p>
            <a:pPr>
              <a:buNone/>
            </a:pPr>
            <a:endParaRPr lang="en-US" sz="1400" dirty="0" smtClean="0">
              <a:solidFill>
                <a:schemeClr val="bg1"/>
              </a:solidFill>
            </a:endParaRPr>
          </a:p>
          <a:p>
            <a:pPr>
              <a:buNone/>
            </a:pPr>
            <a:endParaRPr lang="en-US" sz="1400" dirty="0" smtClean="0">
              <a:solidFill>
                <a:schemeClr val="bg1"/>
              </a:solidFill>
            </a:endParaRPr>
          </a:p>
          <a:p>
            <a:pPr>
              <a:buNone/>
            </a:pPr>
            <a:endParaRPr lang="en-US" sz="1400" dirty="0" smtClean="0">
              <a:solidFill>
                <a:schemeClr val="bg1"/>
              </a:solidFill>
            </a:endParaRPr>
          </a:p>
          <a:p>
            <a:pPr>
              <a:buNone/>
            </a:pPr>
            <a:endParaRPr lang="en-US" sz="1400" dirty="0" smtClean="0">
              <a:solidFill>
                <a:schemeClr val="bg1"/>
              </a:solidFill>
            </a:endParaRPr>
          </a:p>
          <a:p>
            <a:pPr>
              <a:buNone/>
            </a:pPr>
            <a:endParaRPr lang="en-US" sz="1400" dirty="0" smtClean="0">
              <a:solidFill>
                <a:schemeClr val="bg1"/>
              </a:solidFill>
            </a:endParaRPr>
          </a:p>
          <a:p>
            <a:pPr>
              <a:buNone/>
            </a:pPr>
            <a:endParaRPr lang="en-US" sz="1400" dirty="0" smtClean="0">
              <a:solidFill>
                <a:schemeClr val="bg1"/>
              </a:solidFill>
            </a:endParaRPr>
          </a:p>
          <a:p>
            <a:pPr>
              <a:buNone/>
            </a:pPr>
            <a:endParaRPr lang="en-US" sz="1400" dirty="0" smtClean="0">
              <a:solidFill>
                <a:schemeClr val="bg1"/>
              </a:solidFill>
            </a:endParaRPr>
          </a:p>
          <a:p>
            <a:pPr>
              <a:buNone/>
            </a:pPr>
            <a:endParaRPr lang="en-US" sz="1400" dirty="0" smtClean="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5181600" y="1600201"/>
            <a:ext cx="3516047"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1219200"/>
          </a:xfrm>
        </p:spPr>
        <p:txBody>
          <a:bodyPr>
            <a:normAutofit fontScale="90000"/>
          </a:bodyPr>
          <a:lstStyle/>
          <a:p>
            <a:r>
              <a:rPr lang="en-US" dirty="0" smtClean="0">
                <a:solidFill>
                  <a:srgbClr val="C00000"/>
                </a:solidFill>
                <a:effectLst/>
                <a:latin typeface="Berlin Sans FB" pitchFamily="34" charset="0"/>
              </a:rPr>
              <a:t>The</a:t>
            </a:r>
            <a:r>
              <a:rPr lang="en-US" dirty="0" smtClean="0">
                <a:solidFill>
                  <a:srgbClr val="C00000"/>
                </a:solidFill>
                <a:latin typeface="Berlin Sans FB" pitchFamily="34" charset="0"/>
              </a:rPr>
              <a:t> last song about you</a:t>
            </a:r>
            <a:endParaRPr lang="en-US" dirty="0">
              <a:solidFill>
                <a:srgbClr val="C00000"/>
              </a:solidFill>
              <a:latin typeface="Berlin Sans FB" pitchFamily="34" charset="0"/>
            </a:endParaRPr>
          </a:p>
        </p:txBody>
      </p:sp>
      <p:sp>
        <p:nvSpPr>
          <p:cNvPr id="3" name="Subtitle 2"/>
          <p:cNvSpPr>
            <a:spLocks noGrp="1"/>
          </p:cNvSpPr>
          <p:nvPr>
            <p:ph type="subTitle" idx="1"/>
          </p:nvPr>
        </p:nvSpPr>
        <p:spPr>
          <a:xfrm>
            <a:off x="609600" y="1600200"/>
            <a:ext cx="7924800" cy="5029200"/>
          </a:xfrm>
        </p:spPr>
        <p:txBody>
          <a:bodyPr>
            <a:normAutofit/>
          </a:bodyPr>
          <a:lstStyle/>
          <a:p>
            <a:pPr algn="l"/>
            <a:r>
              <a:rPr lang="en-US" sz="1800" dirty="0" smtClean="0"/>
              <a:t>At the end of 70’s of 20</a:t>
            </a:r>
            <a:r>
              <a:rPr lang="en-US" sz="1800" baseline="30000" dirty="0" smtClean="0"/>
              <a:t>th</a:t>
            </a:r>
            <a:r>
              <a:rPr lang="en-US" sz="1800" dirty="0" smtClean="0"/>
              <a:t> century</a:t>
            </a:r>
          </a:p>
          <a:p>
            <a:pPr algn="l"/>
            <a:r>
              <a:rPr lang="en-US" sz="1800" dirty="0" smtClean="0"/>
              <a:t>I was something of a man </a:t>
            </a:r>
          </a:p>
          <a:p>
            <a:pPr algn="l"/>
            <a:r>
              <a:rPr lang="en-US" sz="1800" dirty="0" smtClean="0"/>
              <a:t>I ‘ve been dead since that day</a:t>
            </a:r>
          </a:p>
          <a:p>
            <a:pPr algn="l"/>
            <a:r>
              <a:rPr lang="en-US" sz="1800" dirty="0" smtClean="0"/>
              <a:t>When there was three of us in the room</a:t>
            </a:r>
          </a:p>
          <a:p>
            <a:pPr algn="l"/>
            <a:r>
              <a:rPr lang="en-US" sz="1800" dirty="0" smtClean="0"/>
              <a:t>And my funeral.</a:t>
            </a:r>
          </a:p>
          <a:p>
            <a:pPr algn="l"/>
            <a:endParaRPr lang="en-US" sz="1800" dirty="0" smtClean="0"/>
          </a:p>
          <a:p>
            <a:pPr algn="l"/>
            <a:r>
              <a:rPr lang="en-US" sz="1800" dirty="0" smtClean="0"/>
              <a:t>And again, I promise to myself</a:t>
            </a:r>
          </a:p>
          <a:p>
            <a:pPr algn="l"/>
            <a:r>
              <a:rPr lang="en-US" sz="1800" dirty="0" smtClean="0"/>
              <a:t>But I know I lie within myself</a:t>
            </a:r>
          </a:p>
          <a:p>
            <a:pPr algn="l"/>
            <a:r>
              <a:rPr lang="en-US" sz="1800" dirty="0" smtClean="0"/>
              <a:t>That I ‘ll cease to remember</a:t>
            </a:r>
          </a:p>
          <a:p>
            <a:pPr algn="l"/>
            <a:endParaRPr lang="en-US" sz="1800" dirty="0" smtClean="0"/>
          </a:p>
          <a:p>
            <a:pPr algn="l"/>
            <a:r>
              <a:rPr lang="en-US" sz="1800" dirty="0" smtClean="0"/>
              <a:t>This is the last song about you </a:t>
            </a:r>
          </a:p>
          <a:p>
            <a:endParaRPr lang="en-US" dirty="0" smtClean="0"/>
          </a:p>
          <a:p>
            <a:endParaRPr lang="en-US" sz="1400" dirty="0" smtClean="0"/>
          </a:p>
          <a:p>
            <a:pPr algn="r"/>
            <a:r>
              <a:rPr lang="en-US" sz="1400" dirty="0" smtClean="0"/>
              <a:t>Translated by Kristina Hagelkris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p:txBody>
          <a:bodyPr/>
          <a:lstStyle/>
          <a:p>
            <a:r>
              <a:rPr lang="en-US" dirty="0" smtClean="0">
                <a:solidFill>
                  <a:schemeClr val="bg1"/>
                </a:solidFill>
              </a:rPr>
              <a:t>FILM…..OUR SUGGESTIONS</a:t>
            </a:r>
            <a:endParaRPr lang="en-US" dirty="0">
              <a:solidFill>
                <a:schemeClr val="bg1"/>
              </a:solidFill>
            </a:endParaRPr>
          </a:p>
        </p:txBody>
      </p:sp>
      <p:sp>
        <p:nvSpPr>
          <p:cNvPr id="3" name="Text Placeholder 2"/>
          <p:cNvSpPr>
            <a:spLocks noGrp="1"/>
          </p:cNvSpPr>
          <p:nvPr>
            <p:ph type="body" idx="2"/>
          </p:nvPr>
        </p:nvSpPr>
        <p:spPr/>
        <p:txBody>
          <a:bodyPr>
            <a:normAutofit/>
          </a:bodyPr>
          <a:lstStyle/>
          <a:p>
            <a:endParaRPr lang="en-US" dirty="0"/>
          </a:p>
        </p:txBody>
      </p:sp>
      <p:sp>
        <p:nvSpPr>
          <p:cNvPr id="4" name="Content Placeholder 3"/>
          <p:cNvSpPr>
            <a:spLocks noGrp="1"/>
          </p:cNvSpPr>
          <p:nvPr>
            <p:ph sz="half" idx="1"/>
          </p:nvPr>
        </p:nvSpPr>
        <p:spPr>
          <a:xfrm>
            <a:off x="3575050" y="273050"/>
            <a:ext cx="5111750" cy="6584950"/>
          </a:xfrm>
        </p:spPr>
        <p:txBody>
          <a:bodyPr>
            <a:normAutofit fontScale="62500" lnSpcReduction="20000"/>
          </a:bodyPr>
          <a:lstStyle/>
          <a:p>
            <a:r>
              <a:rPr lang="en-US" dirty="0" smtClean="0"/>
              <a:t>LAJANJE NA ZVEZDE </a:t>
            </a:r>
          </a:p>
          <a:p>
            <a:endParaRPr lang="en-US" dirty="0" smtClean="0"/>
          </a:p>
          <a:p>
            <a:r>
              <a:rPr lang="en-US" dirty="0" smtClean="0"/>
              <a:t>The film takes place in a small town in Serbia in 1963. The heroes of these fanny story are students and teachers of one big school in a village .Their adventures are known and close to anyone who has an idea about high school life.</a:t>
            </a:r>
          </a:p>
          <a:p>
            <a:endParaRPr lang="en-US" dirty="0" smtClean="0"/>
          </a:p>
          <a:p>
            <a:r>
              <a:rPr lang="en-US" dirty="0" smtClean="0"/>
              <a:t> The hero Mihailo Knezevic with his spirit, intelligence and knowledge rises above all the rest. But he has one problem. School knowledge  is not the problem, his problem is the girl from his class. His main rival is his brother who is in a relationship with the girl Mihailo loves.</a:t>
            </a:r>
          </a:p>
          <a:p>
            <a:endParaRPr lang="en-US" dirty="0" smtClean="0"/>
          </a:p>
          <a:p>
            <a:r>
              <a:rPr lang="en-US" dirty="0" smtClean="0"/>
              <a:t> There is also one student whom the P.E teacher prepares for the box match . All  students believe in him but at the end he comes back from the match all bruised and humiliated.  However, he remains their hero!  </a:t>
            </a:r>
          </a:p>
          <a:p>
            <a:endParaRPr lang="en-US" dirty="0" smtClean="0"/>
          </a:p>
          <a:p>
            <a:pPr>
              <a:buNone/>
            </a:pPr>
            <a:endParaRPr lang="en-US" dirty="0" smtClean="0"/>
          </a:p>
          <a:p>
            <a:r>
              <a:rPr lang="en-US" dirty="0" smtClean="0"/>
              <a:t>There is also a nervous principal  that does not know who is more impossible to work with , pupils or  teachers".</a:t>
            </a:r>
          </a:p>
          <a:p>
            <a:endParaRPr lang="en-US" dirty="0" smtClean="0"/>
          </a:p>
          <a:p>
            <a:r>
              <a:rPr lang="en-US" dirty="0" smtClean="0"/>
              <a:t>All in all the film is very funny and we belive you should watch it !</a:t>
            </a:r>
          </a:p>
          <a:p>
            <a:pPr algn="r"/>
            <a:endParaRPr lang="en-US" dirty="0" smtClean="0"/>
          </a:p>
          <a:p>
            <a:pPr algn="r">
              <a:buNone/>
            </a:pPr>
            <a:r>
              <a:rPr lang="en-US" dirty="0" smtClean="0"/>
              <a:t>Zorana, Natalija, Ana,Nikolina, Stefan</a:t>
            </a:r>
          </a:p>
          <a:p>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228600" y="1524000"/>
            <a:ext cx="3286125" cy="4986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569</TotalTime>
  <Words>1074</Words>
  <Application>Microsoft Office PowerPoint</Application>
  <PresentationFormat>On-screen Show (4:3)</PresentationFormat>
  <Paragraphs>230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    SWEET YEARS</vt:lpstr>
      <vt:lpstr>ENJOY   YOUR   FREE   TIME                        L   o    l</vt:lpstr>
      <vt:lpstr>PowerPoint Presentation</vt:lpstr>
      <vt:lpstr>SPORT PAGE</vt:lpstr>
      <vt:lpstr>PowerPoint Presentation</vt:lpstr>
      <vt:lpstr>HANDBALL</vt:lpstr>
      <vt:lpstr>MUSIC MAKES MY SOUL DANCE</vt:lpstr>
      <vt:lpstr>The last song about you</vt:lpstr>
      <vt:lpstr>FILM…..OUR SUGGESTIONS</vt:lpstr>
      <vt:lpstr>PowerPoint Presentation</vt:lpstr>
      <vt:lpstr>Gossip Girl             by Kristina Hagelkris  </vt:lpstr>
      <vt:lpstr>My favourite band ONE DIRECTION</vt:lpstr>
      <vt:lpstr>                 Horoscope</vt:lpstr>
      <vt:lpstr>Richard fell  in love</vt:lpstr>
      <vt:lpstr>Interview with out biology teacher Dragana Bečelić</vt:lpstr>
      <vt:lpstr> If you want to be popular in your school  take a part in our educative game. What you have to do is to translate the following text into English. The student whose translation is the best will be given a page in our magazine. He/She will be interviewed and  photographed. </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Mirela</dc:creator>
  <cp:lastModifiedBy>Windows User</cp:lastModifiedBy>
  <cp:revision>71</cp:revision>
  <dcterms:created xsi:type="dcterms:W3CDTF">2012-11-03T20:26:23Z</dcterms:created>
  <dcterms:modified xsi:type="dcterms:W3CDTF">2014-01-16T10:11:44Z</dcterms:modified>
</cp:coreProperties>
</file>